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2.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4"/>
  </p:notesMasterIdLst>
  <p:handoutMasterIdLst>
    <p:handoutMasterId r:id="rId35"/>
  </p:handoutMasterIdLst>
  <p:sldIdLst>
    <p:sldId id="256" r:id="rId2"/>
    <p:sldId id="294" r:id="rId3"/>
    <p:sldId id="258" r:id="rId4"/>
    <p:sldId id="259" r:id="rId5"/>
    <p:sldId id="260" r:id="rId6"/>
    <p:sldId id="262" r:id="rId7"/>
    <p:sldId id="326" r:id="rId8"/>
    <p:sldId id="325" r:id="rId9"/>
    <p:sldId id="264" r:id="rId10"/>
    <p:sldId id="327" r:id="rId11"/>
    <p:sldId id="328" r:id="rId12"/>
    <p:sldId id="270" r:id="rId13"/>
    <p:sldId id="282" r:id="rId14"/>
    <p:sldId id="330" r:id="rId15"/>
    <p:sldId id="284" r:id="rId16"/>
    <p:sldId id="273" r:id="rId17"/>
    <p:sldId id="275" r:id="rId18"/>
    <p:sldId id="276" r:id="rId19"/>
    <p:sldId id="331" r:id="rId20"/>
    <p:sldId id="335" r:id="rId21"/>
    <p:sldId id="332" r:id="rId22"/>
    <p:sldId id="338" r:id="rId23"/>
    <p:sldId id="334" r:id="rId24"/>
    <p:sldId id="340" r:id="rId25"/>
    <p:sldId id="281" r:id="rId26"/>
    <p:sldId id="272" r:id="rId27"/>
    <p:sldId id="285" r:id="rId28"/>
    <p:sldId id="322" r:id="rId29"/>
    <p:sldId id="321" r:id="rId30"/>
    <p:sldId id="341" r:id="rId31"/>
    <p:sldId id="342" r:id="rId32"/>
    <p:sldId id="324"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718" autoAdjust="0"/>
  </p:normalViewPr>
  <p:slideViewPr>
    <p:cSldViewPr snapToGrid="0" snapToObjects="1">
      <p:cViewPr varScale="1">
        <p:scale>
          <a:sx n="58" d="100"/>
          <a:sy n="58" d="100"/>
        </p:scale>
        <p:origin x="-1404"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p:scale>
          <a:sx n="100" d="100"/>
          <a:sy n="100" d="100"/>
        </p:scale>
        <p:origin x="-2864" y="-8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1"/>
    <c:view3D>
      <c:rotX val="54"/>
      <c:rotY val="0"/>
      <c:rAngAx val="0"/>
      <c:perspective val="0"/>
    </c:view3D>
    <c:floor>
      <c:thickness val="0"/>
    </c:floor>
    <c:sideWall>
      <c:thickness val="0"/>
    </c:sideWall>
    <c:backWall>
      <c:thickness val="0"/>
    </c:backWall>
    <c:plotArea>
      <c:layout>
        <c:manualLayout>
          <c:layoutTarget val="inner"/>
          <c:xMode val="edge"/>
          <c:yMode val="edge"/>
          <c:x val="1.0694766095414501E-3"/>
          <c:y val="5.2631578947368397E-2"/>
          <c:w val="0.96875"/>
          <c:h val="0.94402035623409697"/>
        </c:manualLayout>
      </c:layout>
      <c:pie3DChart>
        <c:varyColors val="1"/>
        <c:ser>
          <c:idx val="0"/>
          <c:order val="0"/>
          <c:tx>
            <c:strRef>
              <c:f>Sheet1!$B$1</c:f>
              <c:strCache>
                <c:ptCount val="1"/>
                <c:pt idx="0">
                  <c:v>GROWTH</c:v>
                </c:pt>
              </c:strCache>
            </c:strRef>
          </c:tx>
          <c:spPr>
            <a:solidFill>
              <a:srgbClr val="4F81BD">
                <a:lumMod val="75000"/>
              </a:srgbClr>
            </a:solidFill>
          </c:spPr>
          <c:explosion val="2"/>
          <c:dPt>
            <c:idx val="0"/>
            <c:bubble3D val="0"/>
            <c:spPr>
              <a:solidFill>
                <a:srgbClr val="93A299">
                  <a:lumMod val="75000"/>
                </a:srgbClr>
              </a:solidFill>
            </c:spPr>
          </c:dPt>
          <c:dPt>
            <c:idx val="2"/>
            <c:bubble3D val="0"/>
            <c:spPr>
              <a:solidFill>
                <a:srgbClr val="93A299">
                  <a:lumMod val="60000"/>
                  <a:lumOff val="40000"/>
                </a:srgbClr>
              </a:solidFill>
            </c:spPr>
          </c:dPt>
          <c:dLbls>
            <c:dLbl>
              <c:idx val="0"/>
              <c:layout>
                <c:manualLayout>
                  <c:x val="-0.25531308423593202"/>
                  <c:y val="-9.4743321628448604E-2"/>
                </c:manualLayout>
              </c:layout>
              <c:tx>
                <c:rich>
                  <a:bodyPr/>
                  <a:lstStyle/>
                  <a:p>
                    <a:r>
                      <a:rPr lang="en-US" sz="1200" b="1" kern="1200" baseline="0" dirty="0" smtClean="0">
                        <a:solidFill>
                          <a:schemeClr val="bg1"/>
                        </a:solidFill>
                      </a:rPr>
                      <a:t>Measures</a:t>
                    </a:r>
                  </a:p>
                  <a:p>
                    <a:r>
                      <a:rPr lang="en-US" sz="1200" b="1" kern="1200" baseline="0" dirty="0" smtClean="0">
                        <a:solidFill>
                          <a:schemeClr val="bg1"/>
                        </a:solidFill>
                      </a:rPr>
                      <a:t>of Student</a:t>
                    </a:r>
                  </a:p>
                  <a:p>
                    <a:r>
                      <a:rPr lang="en-US" sz="1200" b="1" kern="1200" baseline="0" dirty="0" smtClean="0">
                        <a:solidFill>
                          <a:schemeClr val="bg1"/>
                        </a:solidFill>
                      </a:rPr>
                      <a:t>Learning</a:t>
                    </a:r>
                  </a:p>
                  <a:p>
                    <a:r>
                      <a:rPr lang="en-US" sz="1200" b="1" kern="1200" baseline="0" dirty="0" smtClean="0">
                        <a:solidFill>
                          <a:schemeClr val="bg1"/>
                        </a:solidFill>
                      </a:rPr>
                      <a:t>50%</a:t>
                    </a:r>
                  </a:p>
                  <a:p>
                    <a:r>
                      <a:rPr lang="en-US" sz="800" b="1" kern="1200" baseline="0" dirty="0" smtClean="0">
                        <a:solidFill>
                          <a:schemeClr val="bg1"/>
                        </a:solidFill>
                      </a:rPr>
                      <a:t>(designed locally by District)</a:t>
                    </a:r>
                    <a:endParaRPr lang="en-US" sz="800" b="1" dirty="0">
                      <a:solidFill>
                        <a:schemeClr val="bg1"/>
                      </a:solidFill>
                    </a:endParaRPr>
                  </a:p>
                </c:rich>
              </c:tx>
              <c:dLblPos val="bestFit"/>
              <c:showLegendKey val="0"/>
              <c:showVal val="1"/>
              <c:showCatName val="1"/>
              <c:showSerName val="0"/>
              <c:showPercent val="1"/>
              <c:showBubbleSize val="0"/>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layout>
                <c:manualLayout>
                  <c:x val="0.211025843719643"/>
                  <c:y val="-9.7213175369503399E-2"/>
                </c:manualLayout>
              </c:layout>
              <c:tx>
                <c:rich>
                  <a:bodyPr/>
                  <a:lstStyle/>
                  <a:p>
                    <a:r>
                      <a:rPr lang="en-US" sz="1200" b="1" kern="1200" baseline="0" dirty="0" smtClean="0">
                        <a:solidFill>
                          <a:schemeClr val="bg1"/>
                        </a:solidFill>
                      </a:rPr>
                      <a:t>Professional</a:t>
                    </a:r>
                  </a:p>
                  <a:p>
                    <a:r>
                      <a:rPr lang="en-US" sz="1200" b="1" kern="1200" baseline="0" dirty="0" smtClean="0">
                        <a:solidFill>
                          <a:schemeClr val="bg1"/>
                        </a:solidFill>
                      </a:rPr>
                      <a:t>Practices</a:t>
                    </a:r>
                  </a:p>
                  <a:p>
                    <a:r>
                      <a:rPr lang="en-US" sz="1200" b="1" kern="1200" baseline="0" dirty="0" smtClean="0">
                        <a:solidFill>
                          <a:schemeClr val="bg1"/>
                        </a:solidFill>
                      </a:rPr>
                      <a:t>50%</a:t>
                    </a:r>
                  </a:p>
                  <a:p>
                    <a:r>
                      <a:rPr lang="en-US" sz="800" b="1" kern="1200" baseline="0" dirty="0" smtClean="0">
                        <a:solidFill>
                          <a:schemeClr val="bg1"/>
                        </a:solidFill>
                      </a:rPr>
                      <a:t>(designed by State)</a:t>
                    </a:r>
                    <a:endParaRPr lang="en-US" sz="800" dirty="0"/>
                  </a:p>
                </c:rich>
              </c:tx>
              <c:dLblPos val="bestFit"/>
              <c:showLegendKey val="0"/>
              <c:showVal val="1"/>
              <c:showCatName val="1"/>
              <c:showSerName val="0"/>
              <c:showPercent val="1"/>
              <c:showBubbleSize val="0"/>
              <c:extLst>
                <c:ext xmlns:c15="http://schemas.microsoft.com/office/drawing/2012/chart" uri="{CE6537A1-D6FC-4f65-9D91-7224C49458BB}"/>
              </c:extLst>
            </c:dLbl>
            <c:dLbl>
              <c:idx val="3"/>
              <c:delete val="1"/>
              <c:extLst>
                <c:ext xmlns:c15="http://schemas.microsoft.com/office/drawing/2012/chart" uri="{CE6537A1-D6FC-4f65-9D91-7224C49458BB}"/>
              </c:extLst>
            </c:dLbl>
            <c:spPr>
              <a:noFill/>
              <a:ln>
                <a:noFill/>
              </a:ln>
              <a:effectLst/>
            </c:spPr>
            <c:txPr>
              <a:bodyPr rot="0" anchor="ctr" anchorCtr="1"/>
              <a:lstStyle/>
              <a:p>
                <a:pPr>
                  <a:defRPr sz="1200" b="1" kern="1200" baseline="0">
                    <a:solidFill>
                      <a:schemeClr val="bg1"/>
                    </a:solidFill>
                  </a:defRPr>
                </a:pPr>
                <a:endParaRPr lang="en-US"/>
              </a:p>
            </c:txPr>
            <c:dLblPos val="ctr"/>
            <c:showLegendKey val="0"/>
            <c:showVal val="1"/>
            <c:showCatName val="1"/>
            <c:showSerName val="0"/>
            <c:showPercent val="1"/>
            <c:showBubbleSize val="0"/>
            <c:showLeaderLines val="0"/>
            <c:extLst>
              <c:ext xmlns:c15="http://schemas.microsoft.com/office/drawing/2012/chart" uri="{CE6537A1-D6FC-4f65-9D91-7224C49458BB}"/>
            </c:extLst>
          </c:dLbls>
          <c:cat>
            <c:numRef>
              <c:f>Sheet1!$A$2:$A$5</c:f>
              <c:numCache>
                <c:formatCode>General</c:formatCode>
                <c:ptCount val="4"/>
              </c:numCache>
            </c:numRef>
          </c:cat>
          <c:val>
            <c:numRef>
              <c:f>Sheet1!$B$2:$B$5</c:f>
              <c:numCache>
                <c:formatCode>General</c:formatCode>
                <c:ptCount val="4"/>
                <c:pt idx="0">
                  <c:v>50</c:v>
                </c:pt>
                <c:pt idx="2">
                  <c:v>50</c:v>
                </c:pt>
              </c:numCache>
            </c:numRef>
          </c:val>
        </c:ser>
        <c:dLbls>
          <c:showLegendKey val="0"/>
          <c:showVal val="1"/>
          <c:showCatName val="1"/>
          <c:showSerName val="0"/>
          <c:showPercent val="0"/>
          <c:showBubbleSize val="0"/>
          <c:showLeaderLines val="0"/>
        </c:dLbls>
      </c:pie3DChart>
    </c:plotArea>
    <c:plotVisOnly val="1"/>
    <c:dispBlanksAs val="zero"/>
    <c:showDLblsOverMax val="0"/>
  </c:chart>
  <c:spPr>
    <a:ln>
      <a:no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26"/>
      <c:rAngAx val="0"/>
      <c:perspective val="30"/>
    </c:view3D>
    <c:floor>
      <c:thickness val="0"/>
    </c:floor>
    <c:sideWall>
      <c:thickness val="0"/>
    </c:sideWall>
    <c:backWall>
      <c:thickness val="0"/>
    </c:backWall>
    <c:plotArea>
      <c:layout>
        <c:manualLayout>
          <c:layoutTarget val="inner"/>
          <c:xMode val="edge"/>
          <c:yMode val="edge"/>
          <c:x val="1.0694766095414501E-3"/>
          <c:y val="5.2631578947368397E-2"/>
          <c:w val="0.96875"/>
          <c:h val="0.94402035623409697"/>
        </c:manualLayout>
      </c:layout>
      <c:pie3DChart>
        <c:varyColors val="1"/>
        <c:ser>
          <c:idx val="0"/>
          <c:order val="0"/>
          <c:tx>
            <c:strRef>
              <c:f>Sheet1!$B$1</c:f>
              <c:strCache>
                <c:ptCount val="1"/>
                <c:pt idx="0">
                  <c:v>GROWTH</c:v>
                </c:pt>
              </c:strCache>
            </c:strRef>
          </c:tx>
          <c:spPr>
            <a:ln>
              <a:solidFill>
                <a:schemeClr val="accent1">
                  <a:lumMod val="40000"/>
                  <a:lumOff val="60000"/>
                </a:schemeClr>
              </a:solidFill>
            </a:ln>
          </c:spPr>
          <c:explosion val="2"/>
          <c:dPt>
            <c:idx val="0"/>
            <c:bubble3D val="0"/>
            <c:spPr>
              <a:solidFill>
                <a:schemeClr val="accent1">
                  <a:lumMod val="60000"/>
                  <a:lumOff val="40000"/>
                </a:schemeClr>
              </a:solidFill>
              <a:ln>
                <a:solidFill>
                  <a:schemeClr val="accent1">
                    <a:lumMod val="40000"/>
                    <a:lumOff val="60000"/>
                  </a:schemeClr>
                </a:solidFill>
              </a:ln>
            </c:spPr>
          </c:dPt>
          <c:dPt>
            <c:idx val="1"/>
            <c:bubble3D val="0"/>
            <c:spPr>
              <a:solidFill>
                <a:schemeClr val="accent1">
                  <a:lumMod val="75000"/>
                </a:schemeClr>
              </a:solidFill>
              <a:ln>
                <a:solidFill>
                  <a:schemeClr val="accent1">
                    <a:lumMod val="40000"/>
                    <a:lumOff val="60000"/>
                  </a:schemeClr>
                </a:solidFill>
              </a:ln>
            </c:spPr>
          </c:dPt>
          <c:dPt>
            <c:idx val="2"/>
            <c:bubble3D val="0"/>
            <c:spPr>
              <a:solidFill>
                <a:schemeClr val="accent1">
                  <a:lumMod val="40000"/>
                  <a:lumOff val="60000"/>
                </a:schemeClr>
              </a:solidFill>
              <a:ln>
                <a:solidFill>
                  <a:schemeClr val="accent1">
                    <a:lumMod val="40000"/>
                    <a:lumOff val="60000"/>
                  </a:schemeClr>
                </a:solidFill>
              </a:ln>
            </c:spPr>
          </c:dPt>
          <c:dPt>
            <c:idx val="3"/>
            <c:bubble3D val="0"/>
            <c:spPr>
              <a:solidFill>
                <a:schemeClr val="accent1">
                  <a:lumMod val="50000"/>
                </a:schemeClr>
              </a:solidFill>
              <a:ln>
                <a:solidFill>
                  <a:schemeClr val="accent1">
                    <a:lumMod val="40000"/>
                    <a:lumOff val="60000"/>
                  </a:schemeClr>
                </a:solidFill>
              </a:ln>
            </c:spPr>
          </c:dPt>
          <c:dLbls>
            <c:dLbl>
              <c:idx val="0"/>
              <c:layout>
                <c:manualLayout>
                  <c:x val="-0.192457045690787"/>
                  <c:y val="7.90671099292823E-2"/>
                </c:manualLayout>
              </c:layout>
              <c:tx>
                <c:rich>
                  <a:bodyPr/>
                  <a:lstStyle/>
                  <a:p>
                    <a:r>
                      <a:rPr lang="en-US" sz="1400" b="1" dirty="0">
                        <a:solidFill>
                          <a:schemeClr val="tx1"/>
                        </a:solidFill>
                      </a:rPr>
                      <a:t>Collective </a:t>
                    </a:r>
                    <a:r>
                      <a:rPr lang="en-US" sz="1400" b="1" dirty="0" smtClean="0">
                        <a:solidFill>
                          <a:schemeClr val="tx1"/>
                        </a:solidFill>
                      </a:rPr>
                      <a:t>Growth &amp; Achievement</a:t>
                    </a:r>
                    <a:endParaRPr lang="en-US" sz="1400" b="1" dirty="0">
                      <a:solidFill>
                        <a:schemeClr val="tx1"/>
                      </a:solidFill>
                    </a:endParaRPr>
                  </a:p>
                  <a:p>
                    <a:r>
                      <a:rPr lang="en-US" sz="1400" b="1" dirty="0">
                        <a:solidFill>
                          <a:schemeClr val="tx1"/>
                        </a:solidFill>
                      </a:rPr>
                      <a:t>=</a:t>
                    </a:r>
                    <a:r>
                      <a:rPr lang="en-US" sz="1400" b="1" baseline="0" dirty="0">
                        <a:solidFill>
                          <a:schemeClr val="tx1"/>
                        </a:solidFill>
                      </a:rPr>
                      <a:t> </a:t>
                    </a:r>
                    <a:r>
                      <a:rPr lang="en-US" sz="1400" b="1" dirty="0" smtClean="0">
                        <a:solidFill>
                          <a:schemeClr val="tx1"/>
                        </a:solidFill>
                      </a:rPr>
                      <a:t>20%</a:t>
                    </a:r>
                    <a:endParaRPr lang="en-US" sz="1400" b="1" dirty="0">
                      <a:solidFill>
                        <a:schemeClr val="bg1"/>
                      </a:solidFill>
                    </a:endParaRPr>
                  </a:p>
                </c:rich>
              </c:tx>
              <c:dLblPos val="bestFit"/>
              <c:showLegendKey val="0"/>
              <c:showVal val="1"/>
              <c:showCatName val="1"/>
              <c:showSerName val="0"/>
              <c:showPercent val="1"/>
              <c:showBubbleSize val="0"/>
              <c:extLst>
                <c:ext xmlns:c15="http://schemas.microsoft.com/office/drawing/2012/chart" uri="{CE6537A1-D6FC-4f65-9D91-7224C49458BB}"/>
              </c:extLst>
            </c:dLbl>
            <c:dLbl>
              <c:idx val="1"/>
              <c:layout>
                <c:manualLayout>
                  <c:x val="-0.23960204683442399"/>
                  <c:y val="-0.29297743248299501"/>
                </c:manualLayout>
              </c:layout>
              <c:tx>
                <c:rich>
                  <a:bodyPr/>
                  <a:lstStyle/>
                  <a:p>
                    <a:r>
                      <a:rPr lang="en-US" sz="1400" b="1" dirty="0">
                        <a:solidFill>
                          <a:schemeClr val="tx1"/>
                        </a:solidFill>
                      </a:rPr>
                      <a:t>Individual</a:t>
                    </a:r>
                  </a:p>
                  <a:p>
                    <a:r>
                      <a:rPr lang="en-US" sz="1400" b="1" dirty="0">
                        <a:solidFill>
                          <a:schemeClr val="tx1"/>
                        </a:solidFill>
                      </a:rPr>
                      <a:t>Classroom Growth</a:t>
                    </a:r>
                  </a:p>
                  <a:p>
                    <a:r>
                      <a:rPr lang="en-US" sz="1400" b="1" dirty="0">
                        <a:solidFill>
                          <a:schemeClr val="tx1"/>
                        </a:solidFill>
                      </a:rPr>
                      <a:t>=</a:t>
                    </a:r>
                    <a:r>
                      <a:rPr lang="en-US" sz="1400" b="1" baseline="0" dirty="0">
                        <a:solidFill>
                          <a:schemeClr val="tx1"/>
                        </a:solidFill>
                      </a:rPr>
                      <a:t> </a:t>
                    </a:r>
                    <a:r>
                      <a:rPr lang="en-US" sz="1400" b="1" dirty="0">
                        <a:solidFill>
                          <a:schemeClr val="tx1"/>
                        </a:solidFill>
                      </a:rPr>
                      <a:t> </a:t>
                    </a:r>
                    <a:r>
                      <a:rPr lang="en-US" sz="1400" b="1" dirty="0" smtClean="0">
                        <a:solidFill>
                          <a:schemeClr val="tx1"/>
                        </a:solidFill>
                      </a:rPr>
                      <a:t>20%</a:t>
                    </a:r>
                    <a:endParaRPr lang="en-US" sz="1400" b="1" dirty="0">
                      <a:solidFill>
                        <a:schemeClr val="bg1"/>
                      </a:solidFill>
                    </a:endParaRPr>
                  </a:p>
                </c:rich>
              </c:tx>
              <c:dLblPos val="bestFit"/>
              <c:showLegendKey val="0"/>
              <c:showVal val="1"/>
              <c:showCatName val="1"/>
              <c:showSerName val="0"/>
              <c:showPercent val="1"/>
              <c:showBubbleSize val="0"/>
              <c:extLst>
                <c:ext xmlns:c15="http://schemas.microsoft.com/office/drawing/2012/chart" uri="{CE6537A1-D6FC-4f65-9D91-7224C49458BB}"/>
              </c:extLst>
            </c:dLbl>
            <c:dLbl>
              <c:idx val="2"/>
              <c:layout>
                <c:manualLayout>
                  <c:x val="7.8733795381908306E-2"/>
                  <c:y val="-0.286332846994237"/>
                </c:manualLayout>
              </c:layout>
              <c:tx>
                <c:rich>
                  <a:bodyPr/>
                  <a:lstStyle/>
                  <a:p>
                    <a:r>
                      <a:rPr lang="en-US" sz="1400" b="1" dirty="0">
                        <a:solidFill>
                          <a:schemeClr val="tx1"/>
                        </a:solidFill>
                      </a:rPr>
                      <a:t>TCAP Growth</a:t>
                    </a:r>
                  </a:p>
                  <a:p>
                    <a:r>
                      <a:rPr lang="en-US" sz="1400" b="1" dirty="0">
                        <a:solidFill>
                          <a:schemeClr val="tx1"/>
                        </a:solidFill>
                      </a:rPr>
                      <a:t>= 10%</a:t>
                    </a:r>
                    <a:endParaRPr lang="en-US" sz="1400" dirty="0"/>
                  </a:p>
                </c:rich>
              </c:tx>
              <c:dLblPos val="bestFit"/>
              <c:showLegendKey val="0"/>
              <c:showVal val="1"/>
              <c:showCatName val="1"/>
              <c:showSerName val="0"/>
              <c:showPercent val="1"/>
              <c:showBubbleSize val="0"/>
              <c:extLst>
                <c:ext xmlns:c15="http://schemas.microsoft.com/office/drawing/2012/chart" uri="{CE6537A1-D6FC-4f65-9D91-7224C49458BB}"/>
              </c:extLst>
            </c:dLbl>
            <c:dLbl>
              <c:idx val="3"/>
              <c:tx>
                <c:rich>
                  <a:bodyPr/>
                  <a:lstStyle/>
                  <a:p>
                    <a:r>
                      <a:rPr lang="en-US" sz="1400" b="1" dirty="0" smtClean="0">
                        <a:solidFill>
                          <a:schemeClr val="tx1"/>
                        </a:solidFill>
                      </a:rPr>
                      <a:t>Professional</a:t>
                    </a:r>
                    <a:r>
                      <a:rPr lang="en-US" sz="1400" b="1" baseline="0" dirty="0" smtClean="0">
                        <a:solidFill>
                          <a:schemeClr val="tx1"/>
                        </a:solidFill>
                      </a:rPr>
                      <a:t> </a:t>
                    </a:r>
                    <a:r>
                      <a:rPr lang="en-US" sz="1400" b="1" baseline="0" dirty="0">
                        <a:solidFill>
                          <a:schemeClr val="tx1"/>
                        </a:solidFill>
                      </a:rPr>
                      <a:t>Practice Standards</a:t>
                    </a:r>
                  </a:p>
                  <a:p>
                    <a:r>
                      <a:rPr lang="en-US" sz="1400" b="1" baseline="0" dirty="0">
                        <a:solidFill>
                          <a:schemeClr val="tx1"/>
                        </a:solidFill>
                      </a:rPr>
                      <a:t> = </a:t>
                    </a:r>
                    <a:r>
                      <a:rPr lang="en-US" sz="1400" b="1" dirty="0">
                        <a:solidFill>
                          <a:schemeClr val="tx1"/>
                        </a:solidFill>
                      </a:rPr>
                      <a:t>50%</a:t>
                    </a:r>
                    <a:endParaRPr lang="en-US" sz="1400" b="1" dirty="0">
                      <a:solidFill>
                        <a:schemeClr val="bg1"/>
                      </a:solidFill>
                    </a:endParaRPr>
                  </a:p>
                </c:rich>
              </c:tx>
              <c:dLblPos val="ctr"/>
              <c:showLegendKey val="0"/>
              <c:showVal val="1"/>
              <c:showCatName val="1"/>
              <c:showSerName val="0"/>
              <c:showPercent val="1"/>
              <c:showBubbleSize val="0"/>
              <c:extLst>
                <c:ext xmlns:c15="http://schemas.microsoft.com/office/drawing/2012/chart" uri="{CE6537A1-D6FC-4f65-9D91-7224C49458BB}"/>
              </c:extLst>
            </c:dLbl>
            <c:spPr>
              <a:noFill/>
              <a:ln>
                <a:noFill/>
              </a:ln>
              <a:effectLst/>
            </c:spPr>
            <c:txPr>
              <a:bodyPr/>
              <a:lstStyle/>
              <a:p>
                <a:pPr>
                  <a:defRPr sz="1600" b="1">
                    <a:solidFill>
                      <a:schemeClr val="tx1"/>
                    </a:solidFill>
                  </a:defRPr>
                </a:pPr>
                <a:endParaRPr lang="en-US"/>
              </a:p>
            </c:txPr>
            <c:dLblPos val="ctr"/>
            <c:showLegendKey val="0"/>
            <c:showVal val="1"/>
            <c:showCatName val="1"/>
            <c:showSerName val="0"/>
            <c:showPercent val="1"/>
            <c:showBubbleSize val="0"/>
            <c:showLeaderLines val="0"/>
            <c:extLst>
              <c:ext xmlns:c15="http://schemas.microsoft.com/office/drawing/2012/chart" uri="{CE6537A1-D6FC-4f65-9D91-7224C49458BB}"/>
            </c:extLst>
          </c:dLbls>
          <c:cat>
            <c:strRef>
              <c:f>Sheet1!$A$2:$A$5</c:f>
              <c:strCache>
                <c:ptCount val="4"/>
                <c:pt idx="0">
                  <c:v>Collective Growth</c:v>
                </c:pt>
                <c:pt idx="1">
                  <c:v>Individual Growth</c:v>
                </c:pt>
                <c:pt idx="2">
                  <c:v>TCAP Growth</c:v>
                </c:pt>
                <c:pt idx="3">
                  <c:v> </c:v>
                </c:pt>
              </c:strCache>
            </c:strRef>
          </c:cat>
          <c:val>
            <c:numRef>
              <c:f>Sheet1!$B$2:$B$5</c:f>
              <c:numCache>
                <c:formatCode>General</c:formatCode>
                <c:ptCount val="4"/>
                <c:pt idx="0">
                  <c:v>20</c:v>
                </c:pt>
                <c:pt idx="1">
                  <c:v>20</c:v>
                </c:pt>
                <c:pt idx="2">
                  <c:v>10</c:v>
                </c:pt>
                <c:pt idx="3">
                  <c:v>50</c:v>
                </c:pt>
              </c:numCache>
            </c:numRef>
          </c:val>
        </c:ser>
        <c:dLbls>
          <c:showLegendKey val="0"/>
          <c:showVal val="1"/>
          <c:showCatName val="1"/>
          <c:showSerName val="0"/>
          <c:showPercent val="0"/>
          <c:showBubbleSize val="0"/>
          <c:showLeaderLines val="0"/>
        </c:dLbls>
      </c:pie3DChart>
    </c:plotArea>
    <c:plotVisOnly val="1"/>
    <c:dispBlanksAs val="zero"/>
    <c:showDLblsOverMax val="0"/>
  </c:chart>
  <c:spPr>
    <a:ln>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SVVSD Licensed Staff Evaluation Model 2014015</a:t>
            </a: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dirty="0" smtClean="0"/>
              <a:t>Slide </a:t>
            </a:r>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2B0E925-16F1-C442-B147-B281C2BE791D}" type="slidenum">
              <a:rPr lang="en-US" smtClean="0"/>
              <a:t>‹#›</a:t>
            </a:fld>
            <a:endParaRPr lang="en-US" dirty="0"/>
          </a:p>
        </p:txBody>
      </p:sp>
    </p:spTree>
    <p:extLst>
      <p:ext uri="{BB962C8B-B14F-4D97-AF65-F5344CB8AC3E}">
        <p14:creationId xmlns:p14="http://schemas.microsoft.com/office/powerpoint/2010/main" val="307668201"/>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61770" y="0"/>
            <a:ext cx="3448841" cy="457200"/>
          </a:xfrm>
          <a:prstGeom prst="rect">
            <a:avLst/>
          </a:prstGeom>
        </p:spPr>
        <p:txBody>
          <a:bodyPr vert="horz" lIns="91440" tIns="45720" rIns="91440" bIns="45720" rtlCol="0" anchor="ctr"/>
          <a:lstStyle>
            <a:lvl1pPr algn="l">
              <a:defRPr sz="1200" b="1"/>
            </a:lvl1pPr>
          </a:lstStyle>
          <a:p>
            <a:r>
              <a:rPr lang="en-US" dirty="0" smtClean="0"/>
              <a:t>SVVSD Licensed Staff Evaluation Model 2014-15</a:t>
            </a:r>
            <a:endParaRPr lang="en-US" dirty="0"/>
          </a:p>
        </p:txBody>
      </p:sp>
      <p:sp>
        <p:nvSpPr>
          <p:cNvPr id="3" name="Date Placeholder 2"/>
          <p:cNvSpPr>
            <a:spLocks noGrp="1"/>
          </p:cNvSpPr>
          <p:nvPr>
            <p:ph type="dt" idx="1"/>
          </p:nvPr>
        </p:nvSpPr>
        <p:spPr>
          <a:xfrm>
            <a:off x="4329089" y="0"/>
            <a:ext cx="2063533" cy="457200"/>
          </a:xfrm>
          <a:prstGeom prst="rect">
            <a:avLst/>
          </a:prstGeom>
        </p:spPr>
        <p:txBody>
          <a:bodyPr vert="horz" lIns="91440" tIns="45720" rIns="91440" bIns="45720" rtlCol="0" anchor="ctr"/>
          <a:lstStyle>
            <a:lvl1pPr algn="r">
              <a:defRPr sz="1200"/>
            </a:lvl1pPr>
          </a:lstStyle>
          <a:p>
            <a:r>
              <a:rPr lang="en-US" dirty="0" smtClean="0"/>
              <a:t>Slide </a:t>
            </a:r>
            <a:fld id="{B5599571-4ECF-DF43-9B22-12E5C32E0972}" type="slidenum">
              <a:rPr lang="en-US" smtClean="0"/>
              <a:t>‹#›</a:t>
            </a:fld>
            <a:endParaRPr lang="en-US" dirty="0"/>
          </a:p>
        </p:txBody>
      </p:sp>
      <p:sp>
        <p:nvSpPr>
          <p:cNvPr id="4" name="Slide Image Placeholder 3"/>
          <p:cNvSpPr>
            <a:spLocks noGrp="1" noRot="1" noChangeAspect="1"/>
          </p:cNvSpPr>
          <p:nvPr>
            <p:ph type="sldImg" idx="2"/>
          </p:nvPr>
        </p:nvSpPr>
        <p:spPr>
          <a:xfrm>
            <a:off x="1143000" y="54149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461771" y="4127337"/>
            <a:ext cx="5930852" cy="4735035"/>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76FF76-F3B5-3C48-B7C7-88F8EF029422}" type="slidenum">
              <a:rPr lang="en-US" smtClean="0"/>
              <a:t>‹#›</a:t>
            </a:fld>
            <a:endParaRPr lang="en-US" dirty="0"/>
          </a:p>
        </p:txBody>
      </p:sp>
    </p:spTree>
    <p:extLst>
      <p:ext uri="{BB962C8B-B14F-4D97-AF65-F5344CB8AC3E}">
        <p14:creationId xmlns:p14="http://schemas.microsoft.com/office/powerpoint/2010/main" val="2599726476"/>
      </p:ext>
    </p:extLst>
  </p:cSld>
  <p:clrMap bg1="lt1" tx1="dk1" bg2="lt2" tx2="dk2" accent1="accent1" accent2="accent2" accent3="accent3" accent4="accent4" accent5="accent5" accent6="accent6" hlink="hlink" folHlink="folHlink"/>
  <p:hf sldNum="0" ftr="0"/>
  <p:notesStyle>
    <a:lvl1pPr marL="0" algn="l" defTabSz="457200" rtl="0" eaLnBrk="1" latinLnBrk="0" hangingPunct="1">
      <a:defRPr sz="1100" kern="1200">
        <a:solidFill>
          <a:schemeClr val="tx1"/>
        </a:solidFill>
        <a:latin typeface="+mn-lt"/>
        <a:ea typeface="+mn-ea"/>
        <a:cs typeface="+mn-cs"/>
      </a:defRPr>
    </a:lvl1pPr>
    <a:lvl2pPr marL="457200" algn="l" defTabSz="457200" rtl="0" eaLnBrk="1" latinLnBrk="0" hangingPunct="1">
      <a:defRPr sz="1100" kern="1200">
        <a:solidFill>
          <a:schemeClr val="tx1"/>
        </a:solidFill>
        <a:latin typeface="+mn-lt"/>
        <a:ea typeface="+mn-ea"/>
        <a:cs typeface="+mn-cs"/>
      </a:defRPr>
    </a:lvl2pPr>
    <a:lvl3pPr marL="914400" algn="l" defTabSz="457200" rtl="0" eaLnBrk="1" latinLnBrk="0" hangingPunct="1">
      <a:defRPr sz="1100" kern="1200">
        <a:solidFill>
          <a:schemeClr val="tx1"/>
        </a:solidFill>
        <a:latin typeface="+mn-lt"/>
        <a:ea typeface="+mn-ea"/>
        <a:cs typeface="+mn-cs"/>
      </a:defRPr>
    </a:lvl3pPr>
    <a:lvl4pPr marL="1371600" algn="l" defTabSz="457200" rtl="0" eaLnBrk="1" latinLnBrk="0" hangingPunct="1">
      <a:defRPr sz="1100" kern="1200">
        <a:solidFill>
          <a:schemeClr val="tx1"/>
        </a:solidFill>
        <a:latin typeface="+mn-lt"/>
        <a:ea typeface="+mn-ea"/>
        <a:cs typeface="+mn-cs"/>
      </a:defRPr>
    </a:lvl4pPr>
    <a:lvl5pPr marL="1828800" algn="l" defTabSz="457200" rtl="0" eaLnBrk="1" latinLnBrk="0" hangingPunct="1">
      <a:defRPr sz="11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541338"/>
            <a:ext cx="4572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dirty="0" smtClean="0"/>
              <a:t>This presentation is</a:t>
            </a:r>
            <a:r>
              <a:rPr lang="en-US" sz="1100" baseline="0" dirty="0" smtClean="0"/>
              <a:t> for use in training and orientation </a:t>
            </a:r>
            <a:r>
              <a:rPr lang="en-US" sz="1100" dirty="0" smtClean="0"/>
              <a:t>regarding the </a:t>
            </a:r>
            <a:r>
              <a:rPr lang="en-US" sz="1100" baseline="0" dirty="0" smtClean="0"/>
              <a:t>District’s</a:t>
            </a:r>
            <a:r>
              <a:rPr lang="en-US" sz="1100" dirty="0" smtClean="0"/>
              <a:t> plan for implementation of the Educator Effectiveness components of Senate Bill</a:t>
            </a:r>
            <a:r>
              <a:rPr lang="en-US" sz="1100" baseline="0" dirty="0" smtClean="0"/>
              <a:t> </a:t>
            </a:r>
            <a:r>
              <a:rPr lang="en-US" sz="1100" dirty="0" smtClean="0"/>
              <a:t>191 for the 2014-15 school year.</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100" dirty="0" smtClean="0"/>
          </a:p>
          <a:p>
            <a:r>
              <a:rPr lang="en-US" sz="1100" dirty="0" smtClean="0"/>
              <a:t>The presentation will begin with an overview of the educator effectiveness requirements</a:t>
            </a:r>
            <a:r>
              <a:rPr lang="en-US" sz="1100" baseline="0" dirty="0" smtClean="0"/>
              <a:t> and then f</a:t>
            </a:r>
            <a:r>
              <a:rPr lang="en-US" sz="1100" dirty="0" smtClean="0"/>
              <a:t>ocus on the latest information</a:t>
            </a:r>
            <a:r>
              <a:rPr lang="en-US" sz="1100" baseline="0" dirty="0" smtClean="0"/>
              <a:t> and resources for District evaluators and licensed staff members to use for implementation</a:t>
            </a:r>
            <a:r>
              <a:rPr lang="en-US" sz="1100" dirty="0" smtClean="0"/>
              <a:t> of the required evaluation system.</a:t>
            </a:r>
          </a:p>
          <a:p>
            <a:endParaRPr lang="en-US" sz="1200" dirty="0" smtClean="0"/>
          </a:p>
        </p:txBody>
      </p:sp>
      <p:sp>
        <p:nvSpPr>
          <p:cNvPr id="5" name="Date Placeholder 4"/>
          <p:cNvSpPr>
            <a:spLocks noGrp="1"/>
          </p:cNvSpPr>
          <p:nvPr>
            <p:ph type="dt" idx="10"/>
          </p:nvPr>
        </p:nvSpPr>
        <p:spPr/>
        <p:txBody>
          <a:bodyPr/>
          <a:lstStyle/>
          <a:p>
            <a:r>
              <a:rPr lang="en-US" sz="1000" dirty="0" smtClean="0"/>
              <a:t>Slide  </a:t>
            </a:r>
            <a:fld id="{82D06B3E-2DE2-0D40-9BC7-283C64B994C1}" type="slidenum">
              <a:rPr lang="en-US" sz="1000" smtClean="0"/>
              <a:t>1</a:t>
            </a:fld>
            <a:endParaRPr lang="en-US" sz="1000" dirty="0"/>
          </a:p>
        </p:txBody>
      </p:sp>
      <p:sp>
        <p:nvSpPr>
          <p:cNvPr id="6" name="Header Placeholder 5"/>
          <p:cNvSpPr>
            <a:spLocks noGrp="1"/>
          </p:cNvSpPr>
          <p:nvPr>
            <p:ph type="hdr" sz="quarter" idx="11"/>
          </p:nvPr>
        </p:nvSpPr>
        <p:spPr/>
        <p:txBody>
          <a:bodyPr/>
          <a:lstStyle/>
          <a:p>
            <a:r>
              <a:rPr lang="en-US" dirty="0" smtClean="0"/>
              <a:t>SVVSD Licensed Staff Evaluation Model 2014-15</a:t>
            </a:r>
            <a:endParaRPr lang="en-US" dirty="0"/>
          </a:p>
        </p:txBody>
      </p:sp>
    </p:spTree>
    <p:extLst>
      <p:ext uri="{BB962C8B-B14F-4D97-AF65-F5344CB8AC3E}">
        <p14:creationId xmlns:p14="http://schemas.microsoft.com/office/powerpoint/2010/main" val="3985061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bwMode="auto">
          <a:xfrm>
            <a:off x="1143000" y="54133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This slide shows how the individual Evaluation Rubrics are structured and rated.  The teacher rubric is shown here and each of the other rubrics will have slightly different statements but are structured and rated the same.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five Quality Standards are listed in the rubric with the supporting Elements. The elements will be rated according to the individual rating level descriptors. Each descriptor is considered based on observations and data collected throughout the evaluation process. A check for the descriptor will be made if the professional practice is a part of the body of evidence observed or documented by other data sources.</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0" i="1" baseline="0" dirty="0" smtClean="0">
                <a:solidFill>
                  <a:srgbClr val="FF0000"/>
                </a:solidFill>
              </a:rPr>
              <a:t>Advance slide…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0" i="1"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Basic</a:t>
            </a:r>
            <a:r>
              <a:rPr lang="en-US" b="0" baseline="0" dirty="0" smtClean="0"/>
              <a:t> level </a:t>
            </a:r>
            <a:r>
              <a:rPr lang="en-US" baseline="0" dirty="0" smtClean="0"/>
              <a:t>descriptors are for performance that does not meet state or district performance standards and are not achieving at expected levels.</a:t>
            </a:r>
          </a:p>
          <a:p>
            <a:pPr marL="0" marR="0" indent="0" algn="l" defTabSz="457200" rtl="0" eaLnBrk="1" fontAlgn="auto" latinLnBrk="0" hangingPunct="1">
              <a:lnSpc>
                <a:spcPct val="100000"/>
              </a:lnSpc>
              <a:spcBef>
                <a:spcPts val="0"/>
              </a:spcBef>
              <a:spcAft>
                <a:spcPts val="0"/>
              </a:spcAft>
              <a:buClrTx/>
              <a:buSzTx/>
              <a:buFontTx/>
              <a:buNone/>
              <a:tabLst/>
              <a:defRPr/>
            </a:pPr>
            <a:endParaRPr lang="en-US" b="0" i="1"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0" i="1" baseline="0" dirty="0" smtClean="0">
                <a:solidFill>
                  <a:srgbClr val="FF0000"/>
                </a:solidFill>
              </a:rPr>
              <a:t>Advance slide…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Partially Proficient &amp; Proficient</a:t>
            </a:r>
            <a:r>
              <a:rPr lang="en-US" b="0" baseline="0" dirty="0" smtClean="0"/>
              <a:t> levels indicate that the Teacher does on a day-to-day basis to meet st</a:t>
            </a:r>
            <a:r>
              <a:rPr lang="en-US" baseline="0" dirty="0" smtClean="0"/>
              <a:t>ate or district performance standards assuring that students achieve at expected levels.</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0" i="1" baseline="0" dirty="0" smtClean="0">
                <a:solidFill>
                  <a:srgbClr val="FF0000"/>
                </a:solidFill>
              </a:rPr>
              <a:t>Advance slide…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Accomplished &amp; Exemplary </a:t>
            </a:r>
            <a:r>
              <a:rPr lang="en-US" b="0" baseline="0" dirty="0" smtClean="0"/>
              <a:t>levels shift outcomes of the teacher’s work by examining what students, parents and community members do as a result of the teacher’s work in the element area.</a:t>
            </a:r>
            <a:endParaRPr lang="en-US" b="1"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1" baseline="0" dirty="0" smtClean="0"/>
          </a:p>
        </p:txBody>
      </p:sp>
      <p:sp>
        <p:nvSpPr>
          <p:cNvPr id="2" name="Date Placeholder 1"/>
          <p:cNvSpPr>
            <a:spLocks noGrp="1"/>
          </p:cNvSpPr>
          <p:nvPr>
            <p:ph type="dt" idx="10"/>
          </p:nvPr>
        </p:nvSpPr>
        <p:spPr/>
        <p:txBody>
          <a:bodyPr/>
          <a:lstStyle/>
          <a:p>
            <a:r>
              <a:rPr lang="en-US" dirty="0" smtClean="0"/>
              <a:t>Slide </a:t>
            </a:r>
            <a:fld id="{5B6BADBC-566B-A043-92F2-84899435EA9E}" type="slidenum">
              <a:rPr lang="en-US" smtClean="0"/>
              <a:t>10</a:t>
            </a:fld>
            <a:endParaRPr lang="en-US" dirty="0"/>
          </a:p>
        </p:txBody>
      </p:sp>
      <p:sp>
        <p:nvSpPr>
          <p:cNvPr id="3" name="Header Placeholder 2"/>
          <p:cNvSpPr>
            <a:spLocks noGrp="1"/>
          </p:cNvSpPr>
          <p:nvPr>
            <p:ph type="hdr" sz="quarter" idx="11"/>
          </p:nvPr>
        </p:nvSpPr>
        <p:spPr/>
        <p:txBody>
          <a:bodyPr/>
          <a:lstStyle/>
          <a:p>
            <a:r>
              <a:rPr lang="en-US" dirty="0" smtClean="0"/>
              <a:t>SVVSD Licensed Staff Evaluation Model 2014-15</a:t>
            </a:r>
            <a:endParaRPr lang="en-US" dirty="0"/>
          </a:p>
        </p:txBody>
      </p:sp>
    </p:spTree>
    <p:extLst>
      <p:ext uri="{BB962C8B-B14F-4D97-AF65-F5344CB8AC3E}">
        <p14:creationId xmlns:p14="http://schemas.microsoft.com/office/powerpoint/2010/main" val="33949712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bwMode="auto">
          <a:xfrm>
            <a:off x="1143000" y="54133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marL="0" indent="0">
              <a:buFont typeface="+mj-lt"/>
              <a:buNone/>
              <a:defRPr/>
            </a:pPr>
            <a:r>
              <a:rPr lang="en-US" dirty="0" smtClean="0"/>
              <a:t>After</a:t>
            </a:r>
            <a:r>
              <a:rPr lang="en-US" baseline="0" dirty="0" smtClean="0"/>
              <a:t> completing the rubric, determining the rating for each Element is guided by the following rule:</a:t>
            </a:r>
            <a:endParaRPr lang="en-US" dirty="0" smtClean="0"/>
          </a:p>
          <a:p>
            <a:pPr marL="0" indent="0">
              <a:buFont typeface="+mj-lt"/>
              <a:buNone/>
              <a:defRPr/>
            </a:pPr>
            <a:endParaRPr lang="en-US" dirty="0" smtClean="0"/>
          </a:p>
          <a:p>
            <a:pPr marL="0" indent="0">
              <a:buFont typeface="+mj-lt"/>
              <a:buNone/>
              <a:defRPr/>
            </a:pPr>
            <a:r>
              <a:rPr lang="en-US" b="0" i="1" baseline="0" dirty="0" smtClean="0">
                <a:solidFill>
                  <a:srgbClr val="FF0000"/>
                </a:solidFill>
              </a:rPr>
              <a:t>Advance slide…</a:t>
            </a:r>
            <a:endParaRPr lang="en-US" dirty="0" smtClean="0">
              <a:solidFill>
                <a:srgbClr val="FF0000"/>
              </a:solidFill>
            </a:endParaRPr>
          </a:p>
          <a:p>
            <a:pPr marL="0" indent="0">
              <a:buFont typeface="+mj-lt"/>
              <a:buNone/>
              <a:defRPr/>
            </a:pPr>
            <a:endParaRPr lang="en-US" dirty="0" smtClean="0"/>
          </a:p>
          <a:p>
            <a:pPr marL="0" indent="0">
              <a:buFont typeface="+mj-lt"/>
              <a:buNone/>
              <a:defRPr/>
            </a:pPr>
            <a:r>
              <a:rPr lang="en-US" dirty="0" smtClean="0"/>
              <a:t>You</a:t>
            </a:r>
            <a:r>
              <a:rPr lang="en-US" baseline="0" dirty="0" smtClean="0"/>
              <a:t> l</a:t>
            </a:r>
            <a:r>
              <a:rPr lang="en-US" dirty="0" smtClean="0"/>
              <a:t>ook</a:t>
            </a:r>
            <a:r>
              <a:rPr lang="en-US" baseline="0" dirty="0" smtClean="0"/>
              <a:t> for the first unchecked professional practice.</a:t>
            </a:r>
          </a:p>
          <a:p>
            <a:pPr marL="0" indent="0">
              <a:buFont typeface="+mj-lt"/>
              <a:buNone/>
              <a:defRPr/>
            </a:pPr>
            <a:endParaRPr lang="en-US" i="1" baseline="0" dirty="0" smtClean="0"/>
          </a:p>
          <a:p>
            <a:pPr marL="0" indent="0">
              <a:buFont typeface="+mj-lt"/>
              <a:buNone/>
              <a:defRPr/>
            </a:pPr>
            <a:r>
              <a:rPr lang="en-US" i="1" baseline="0" dirty="0" smtClean="0">
                <a:solidFill>
                  <a:srgbClr val="FF0000"/>
                </a:solidFill>
              </a:rPr>
              <a:t>Advance slide…</a:t>
            </a:r>
            <a:endParaRPr lang="en-US" baseline="0" dirty="0" smtClean="0">
              <a:solidFill>
                <a:srgbClr val="FF0000"/>
              </a:solidFill>
            </a:endParaRPr>
          </a:p>
          <a:p>
            <a:pPr marL="0" indent="0">
              <a:buFont typeface="+mj-lt"/>
              <a:buNone/>
              <a:defRPr/>
            </a:pPr>
            <a:endParaRPr lang="en-US" baseline="0" dirty="0" smtClean="0"/>
          </a:p>
          <a:p>
            <a:pPr marL="0" indent="0">
              <a:buFont typeface="+mj-lt"/>
              <a:buNone/>
              <a:defRPr/>
            </a:pPr>
            <a:r>
              <a:rPr lang="en-US" baseline="0" dirty="0" smtClean="0"/>
              <a:t>Then move one column back to identify the rating for the element. </a:t>
            </a:r>
            <a:r>
              <a:rPr lang="en-US" dirty="0" smtClean="0"/>
              <a:t>The rating for each element is the lowest rating for which all professional practices are marked. In this example, the teacher would be rated as Proficient for Standard 1, Element a. </a:t>
            </a:r>
          </a:p>
          <a:p>
            <a:pPr marL="0" indent="0">
              <a:buFont typeface="+mj-lt"/>
              <a:buNone/>
              <a:defRPr/>
            </a:pPr>
            <a:endParaRPr lang="en-US" dirty="0" smtClean="0"/>
          </a:p>
        </p:txBody>
      </p:sp>
      <p:sp>
        <p:nvSpPr>
          <p:cNvPr id="2" name="Date Placeholder 1"/>
          <p:cNvSpPr>
            <a:spLocks noGrp="1"/>
          </p:cNvSpPr>
          <p:nvPr>
            <p:ph type="dt" idx="10"/>
          </p:nvPr>
        </p:nvSpPr>
        <p:spPr/>
        <p:txBody>
          <a:bodyPr/>
          <a:lstStyle/>
          <a:p>
            <a:r>
              <a:rPr lang="en-US" dirty="0" smtClean="0"/>
              <a:t>Slide </a:t>
            </a:r>
            <a:fld id="{0E9122F7-1174-8148-A3D6-8CD2182BB895}" type="slidenum">
              <a:rPr lang="en-US" smtClean="0"/>
              <a:t>11</a:t>
            </a:fld>
            <a:endParaRPr lang="en-US" dirty="0"/>
          </a:p>
        </p:txBody>
      </p:sp>
      <p:sp>
        <p:nvSpPr>
          <p:cNvPr id="3" name="Header Placeholder 2"/>
          <p:cNvSpPr>
            <a:spLocks noGrp="1"/>
          </p:cNvSpPr>
          <p:nvPr>
            <p:ph type="hdr" sz="quarter" idx="11"/>
          </p:nvPr>
        </p:nvSpPr>
        <p:spPr/>
        <p:txBody>
          <a:bodyPr/>
          <a:lstStyle/>
          <a:p>
            <a:r>
              <a:rPr lang="en-US" dirty="0" smtClean="0"/>
              <a:t>SVVSD Licensed Staff Evaluation Model 2014-15</a:t>
            </a:r>
            <a:endParaRPr lang="en-US" dirty="0"/>
          </a:p>
        </p:txBody>
      </p:sp>
    </p:spTree>
    <p:extLst>
      <p:ext uri="{BB962C8B-B14F-4D97-AF65-F5344CB8AC3E}">
        <p14:creationId xmlns:p14="http://schemas.microsoft.com/office/powerpoint/2010/main" val="15004645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bwMode="auto">
          <a:xfrm>
            <a:off x="1143000" y="54133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6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The rubric values are</a:t>
            </a:r>
            <a:r>
              <a:rPr lang="en-US" baseline="0" dirty="0" smtClean="0"/>
              <a:t> used in calculating a standard score are on </a:t>
            </a:r>
            <a:r>
              <a:rPr lang="en-US" dirty="0" smtClean="0"/>
              <a:t>a 0 to 4 scale as illustrated</a:t>
            </a:r>
            <a:r>
              <a:rPr lang="en-US" baseline="0" dirty="0" smtClean="0"/>
              <a:t> here.</a:t>
            </a:r>
          </a:p>
          <a:p>
            <a:endParaRPr lang="en-US" dirty="0" smtClean="0"/>
          </a:p>
          <a:p>
            <a:r>
              <a:rPr lang="en-US" i="1" dirty="0" smtClean="0">
                <a:solidFill>
                  <a:srgbClr val="FF0000"/>
                </a:solidFill>
              </a:rPr>
              <a:t>Pause</a:t>
            </a:r>
            <a:r>
              <a:rPr lang="en-US" i="1" baseline="0" dirty="0" smtClean="0">
                <a:solidFill>
                  <a:srgbClr val="FF0000"/>
                </a:solidFill>
              </a:rPr>
              <a:t> for 10 seconds to allow r</a:t>
            </a:r>
            <a:r>
              <a:rPr lang="en-US" i="1" dirty="0" smtClean="0">
                <a:solidFill>
                  <a:srgbClr val="FF0000"/>
                </a:solidFill>
              </a:rPr>
              <a:t>eview</a:t>
            </a:r>
            <a:r>
              <a:rPr lang="en-US" i="1" baseline="0" dirty="0" smtClean="0">
                <a:solidFill>
                  <a:srgbClr val="FF0000"/>
                </a:solidFill>
              </a:rPr>
              <a:t> of slide contents…</a:t>
            </a:r>
            <a:endParaRPr lang="en-US" i="1" dirty="0" smtClean="0">
              <a:solidFill>
                <a:srgbClr val="FF0000"/>
              </a:solidFill>
            </a:endParaRPr>
          </a:p>
        </p:txBody>
      </p:sp>
      <p:sp>
        <p:nvSpPr>
          <p:cNvPr id="2" name="Date Placeholder 1"/>
          <p:cNvSpPr>
            <a:spLocks noGrp="1"/>
          </p:cNvSpPr>
          <p:nvPr>
            <p:ph type="dt" idx="10"/>
          </p:nvPr>
        </p:nvSpPr>
        <p:spPr/>
        <p:txBody>
          <a:bodyPr/>
          <a:lstStyle/>
          <a:p>
            <a:r>
              <a:rPr lang="en-US" dirty="0" smtClean="0"/>
              <a:t>Slide </a:t>
            </a:r>
            <a:fld id="{DA686795-E343-2E41-A20F-0A1D5BFD8D15}" type="slidenum">
              <a:rPr lang="en-US" smtClean="0"/>
              <a:t>12</a:t>
            </a:fld>
            <a:endParaRPr lang="en-US" dirty="0"/>
          </a:p>
        </p:txBody>
      </p:sp>
      <p:sp>
        <p:nvSpPr>
          <p:cNvPr id="3" name="Header Placeholder 2"/>
          <p:cNvSpPr>
            <a:spLocks noGrp="1"/>
          </p:cNvSpPr>
          <p:nvPr>
            <p:ph type="hdr" sz="quarter" idx="11"/>
          </p:nvPr>
        </p:nvSpPr>
        <p:spPr/>
        <p:txBody>
          <a:bodyPr/>
          <a:lstStyle/>
          <a:p>
            <a:r>
              <a:rPr lang="en-US" dirty="0" smtClean="0"/>
              <a:t>SVVSD Licensed Staff Evaluation Model 2014-15</a:t>
            </a:r>
            <a:endParaRPr lang="en-US" dirty="0"/>
          </a:p>
        </p:txBody>
      </p:sp>
    </p:spTree>
    <p:extLst>
      <p:ext uri="{BB962C8B-B14F-4D97-AF65-F5344CB8AC3E}">
        <p14:creationId xmlns:p14="http://schemas.microsoft.com/office/powerpoint/2010/main" val="24152874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bwMode="auto">
          <a:xfrm>
            <a:off x="1143000" y="54133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7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After</a:t>
            </a:r>
            <a:r>
              <a:rPr lang="en-US" baseline="0" dirty="0" smtClean="0"/>
              <a:t> e</a:t>
            </a:r>
            <a:r>
              <a:rPr lang="en-US" dirty="0" smtClean="0"/>
              <a:t>ach element is scored,</a:t>
            </a:r>
            <a:r>
              <a:rPr lang="en-US" baseline="0" dirty="0" smtClean="0"/>
              <a:t> the rubric points are recorded. Points are assigned and the total points for the standard calculated. </a:t>
            </a:r>
          </a:p>
          <a:p>
            <a:endParaRPr lang="en-US" baseline="0" dirty="0" smtClean="0"/>
          </a:p>
          <a:p>
            <a:r>
              <a:rPr lang="en-US" i="1" baseline="0" dirty="0" smtClean="0">
                <a:solidFill>
                  <a:srgbClr val="FF0000"/>
                </a:solidFill>
              </a:rPr>
              <a:t>Advance slide…</a:t>
            </a:r>
          </a:p>
          <a:p>
            <a:endParaRPr lang="en-US" baseline="0" dirty="0" smtClean="0"/>
          </a:p>
          <a:p>
            <a:r>
              <a:rPr lang="en-US" baseline="0" dirty="0" smtClean="0"/>
              <a:t>The scale on this slide is used to determine the overall standard score.</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i="1" baseline="0" dirty="0" smtClean="0">
                <a:solidFill>
                  <a:srgbClr val="FF0000"/>
                </a:solidFill>
              </a:rPr>
              <a:t>Advance slide…</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Since we are using the </a:t>
            </a:r>
            <a:r>
              <a:rPr lang="en-US" b="0" baseline="0" dirty="0" smtClean="0"/>
              <a:t>BloomBoard Evaluation Management System, all calculations will automatically be completed in the evaluator dashboard based on the individually assigned evaluation rubric for each licensed staff member.</a:t>
            </a:r>
          </a:p>
          <a:p>
            <a:endParaRPr lang="en-US" baseline="0" dirty="0" smtClean="0"/>
          </a:p>
        </p:txBody>
      </p:sp>
      <p:sp>
        <p:nvSpPr>
          <p:cNvPr id="2" name="Date Placeholder 1"/>
          <p:cNvSpPr>
            <a:spLocks noGrp="1"/>
          </p:cNvSpPr>
          <p:nvPr>
            <p:ph type="dt" idx="10"/>
          </p:nvPr>
        </p:nvSpPr>
        <p:spPr/>
        <p:txBody>
          <a:bodyPr/>
          <a:lstStyle/>
          <a:p>
            <a:r>
              <a:rPr lang="en-US" dirty="0" smtClean="0"/>
              <a:t>Slide </a:t>
            </a:r>
            <a:fld id="{4EE00050-BE20-1F4B-98E8-548D33DF055C}" type="slidenum">
              <a:rPr lang="en-US" smtClean="0"/>
              <a:t>13</a:t>
            </a:fld>
            <a:endParaRPr lang="en-US" dirty="0"/>
          </a:p>
        </p:txBody>
      </p:sp>
      <p:sp>
        <p:nvSpPr>
          <p:cNvPr id="3" name="Header Placeholder 2"/>
          <p:cNvSpPr>
            <a:spLocks noGrp="1"/>
          </p:cNvSpPr>
          <p:nvPr>
            <p:ph type="hdr" sz="quarter" idx="11"/>
          </p:nvPr>
        </p:nvSpPr>
        <p:spPr/>
        <p:txBody>
          <a:bodyPr/>
          <a:lstStyle/>
          <a:p>
            <a:r>
              <a:rPr lang="en-US" dirty="0" smtClean="0"/>
              <a:t>SVVSD Licensed Staff Evaluation Model 2014-15</a:t>
            </a:r>
            <a:endParaRPr lang="en-US" dirty="0"/>
          </a:p>
        </p:txBody>
      </p:sp>
    </p:spTree>
    <p:extLst>
      <p:ext uri="{BB962C8B-B14F-4D97-AF65-F5344CB8AC3E}">
        <p14:creationId xmlns:p14="http://schemas.microsoft.com/office/powerpoint/2010/main" val="430948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bwMode="auto">
          <a:xfrm>
            <a:off x="1143000" y="54133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7459" name="Notes Placeholder 2"/>
          <p:cNvSpPr>
            <a:spLocks noGrp="1"/>
          </p:cNvSpPr>
          <p:nvPr>
            <p:ph type="body" idx="1"/>
          </p:nvPr>
        </p:nvSpPr>
        <p:spPr bwMode="auto">
          <a:xfrm>
            <a:off x="461771" y="4127337"/>
            <a:ext cx="5930852" cy="4826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b="0" baseline="0" dirty="0" smtClean="0"/>
              <a:t>The rating scores from each Standard must be converted into a 540 points system to calculate the total Professional Practices score and Final Overall Rating. </a:t>
            </a:r>
          </a:p>
          <a:p>
            <a:endParaRPr lang="en-US" b="0" baseline="0" dirty="0" smtClean="0"/>
          </a:p>
          <a:p>
            <a:r>
              <a:rPr lang="en-US" dirty="0"/>
              <a:t>T</a:t>
            </a:r>
            <a:r>
              <a:rPr lang="en-US" b="0" baseline="0" dirty="0" smtClean="0"/>
              <a:t>o convert the ratings for each </a:t>
            </a:r>
            <a:r>
              <a:rPr lang="en-US" dirty="0" smtClean="0"/>
              <a:t>s</a:t>
            </a:r>
            <a:r>
              <a:rPr lang="en-US" b="0" baseline="0" dirty="0" smtClean="0"/>
              <a:t>tandard, it is necessary to calculate the converted score.</a:t>
            </a:r>
            <a:r>
              <a:rPr lang="en-US" b="0" dirty="0" smtClean="0"/>
              <a:t> Since</a:t>
            </a:r>
            <a:r>
              <a:rPr lang="en-US" b="0" baseline="0" dirty="0" smtClean="0"/>
              <a:t> each standard in the District model has equal weighted value, one fifth, or 108, of the total 540 points are available for each standard.</a:t>
            </a:r>
          </a:p>
          <a:p>
            <a:endParaRPr lang="en-US" b="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0" i="1" baseline="0" dirty="0" smtClean="0">
                <a:solidFill>
                  <a:srgbClr val="FF0000"/>
                </a:solidFill>
              </a:rPr>
              <a:t>Advance slide…</a:t>
            </a:r>
          </a:p>
          <a:p>
            <a:pPr marL="0" marR="0" indent="0" algn="l" defTabSz="457200" rtl="0" eaLnBrk="1" fontAlgn="auto" latinLnBrk="0" hangingPunct="1">
              <a:lnSpc>
                <a:spcPct val="100000"/>
              </a:lnSpc>
              <a:spcBef>
                <a:spcPts val="0"/>
              </a:spcBef>
              <a:spcAft>
                <a:spcPts val="0"/>
              </a:spcAft>
              <a:buClrTx/>
              <a:buSzTx/>
              <a:buFontTx/>
              <a:buNone/>
              <a:tabLst/>
              <a:defRPr/>
            </a:pPr>
            <a:endParaRPr lang="en-US" i="1" dirty="0"/>
          </a:p>
          <a:p>
            <a:pPr marL="0" marR="0" indent="0" algn="l" defTabSz="457200" rtl="0" eaLnBrk="1" fontAlgn="auto" latinLnBrk="0" hangingPunct="1">
              <a:lnSpc>
                <a:spcPct val="100000"/>
              </a:lnSpc>
              <a:spcBef>
                <a:spcPts val="0"/>
              </a:spcBef>
              <a:spcAft>
                <a:spcPts val="0"/>
              </a:spcAft>
              <a:buClrTx/>
              <a:buSzTx/>
              <a:buFontTx/>
              <a:buNone/>
              <a:tabLst/>
              <a:defRPr/>
            </a:pPr>
            <a:r>
              <a:rPr lang="en-US" b="0" baseline="0" dirty="0" smtClean="0"/>
              <a:t>This example uses a Proficient rating and 13 total points earned as</a:t>
            </a:r>
            <a:r>
              <a:rPr lang="en-US" b="0" dirty="0" smtClean="0"/>
              <a:t> calculated in the previous slide</a:t>
            </a:r>
            <a:r>
              <a:rPr lang="en-US" b="0" baseline="0" dirty="0" smtClean="0"/>
              <a:t>. The listed formula is applied to convert to the 540 point system.</a:t>
            </a:r>
          </a:p>
          <a:p>
            <a:endParaRPr lang="en-US" b="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0" i="1" baseline="0" dirty="0" smtClean="0">
                <a:solidFill>
                  <a:srgbClr val="FF0000"/>
                </a:solidFill>
              </a:rPr>
              <a:t>Advance slide…</a:t>
            </a:r>
          </a:p>
          <a:p>
            <a:pPr marL="0" marR="0" indent="0" algn="l" defTabSz="457200" rtl="0" eaLnBrk="1" fontAlgn="auto" latinLnBrk="0" hangingPunct="1">
              <a:lnSpc>
                <a:spcPct val="100000"/>
              </a:lnSpc>
              <a:spcBef>
                <a:spcPts val="0"/>
              </a:spcBef>
              <a:spcAft>
                <a:spcPts val="0"/>
              </a:spcAft>
              <a:buClrTx/>
              <a:buSzTx/>
              <a:buFontTx/>
              <a:buNone/>
              <a:tabLst/>
              <a:defRPr/>
            </a:pPr>
            <a:endParaRPr lang="en-US" i="1" dirty="0"/>
          </a:p>
          <a:p>
            <a:pPr marL="0" marR="0" indent="0" algn="l" defTabSz="457200" rtl="0" eaLnBrk="1" fontAlgn="auto" latinLnBrk="0" hangingPunct="1">
              <a:lnSpc>
                <a:spcPct val="100000"/>
              </a:lnSpc>
              <a:spcBef>
                <a:spcPts val="0"/>
              </a:spcBef>
              <a:spcAft>
                <a:spcPts val="0"/>
              </a:spcAft>
              <a:buClrTx/>
              <a:buSzTx/>
              <a:buFontTx/>
              <a:buNone/>
              <a:tabLst/>
              <a:defRPr/>
            </a:pPr>
            <a:r>
              <a:rPr lang="en-US" b="0" baseline="0" dirty="0" smtClean="0"/>
              <a:t>The 108 total points available for the standard is divided by the result of the 4 points available for each element multiplied by the total number of elements in the standard, in this example there are 6 elements for a total of 24. When the formula is applied in this example, the result is 4.5.</a:t>
            </a:r>
          </a:p>
          <a:p>
            <a:pPr marL="0" marR="0" indent="0" algn="l" defTabSz="457200" rtl="0" eaLnBrk="1" fontAlgn="auto" latinLnBrk="0" hangingPunct="1">
              <a:lnSpc>
                <a:spcPct val="100000"/>
              </a:lnSpc>
              <a:spcBef>
                <a:spcPts val="0"/>
              </a:spcBef>
              <a:spcAft>
                <a:spcPts val="0"/>
              </a:spcAft>
              <a:buClrTx/>
              <a:buSzTx/>
              <a:buFontTx/>
              <a:buNone/>
              <a:tabLst/>
              <a:defRPr/>
            </a:pPr>
            <a:endParaRPr lang="en-US" b="0" i="1" baseline="0" dirty="0" smtClean="0">
              <a:solidFill>
                <a:srgbClr val="FF0000"/>
              </a:solidFill>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b="0" i="1" baseline="0" dirty="0" smtClean="0">
                <a:solidFill>
                  <a:srgbClr val="FF0000"/>
                </a:solidFill>
              </a:rPr>
              <a:t>Advance slide…</a:t>
            </a:r>
          </a:p>
          <a:p>
            <a:pPr marL="0" marR="0" indent="0" algn="l" defTabSz="457200" rtl="0" eaLnBrk="1" fontAlgn="auto" latinLnBrk="0" hangingPunct="1">
              <a:lnSpc>
                <a:spcPct val="100000"/>
              </a:lnSpc>
              <a:spcBef>
                <a:spcPts val="0"/>
              </a:spcBef>
              <a:spcAft>
                <a:spcPts val="0"/>
              </a:spcAft>
              <a:buClrTx/>
              <a:buSzTx/>
              <a:buFontTx/>
              <a:buNone/>
              <a:tabLst/>
              <a:defRPr/>
            </a:pPr>
            <a:endParaRPr lang="en-US" i="1" dirty="0"/>
          </a:p>
          <a:p>
            <a:pPr marL="0" marR="0" indent="0" algn="l" defTabSz="457200" rtl="0" eaLnBrk="1" fontAlgn="auto" latinLnBrk="0" hangingPunct="1">
              <a:lnSpc>
                <a:spcPct val="100000"/>
              </a:lnSpc>
              <a:spcBef>
                <a:spcPts val="0"/>
              </a:spcBef>
              <a:spcAft>
                <a:spcPts val="0"/>
              </a:spcAft>
              <a:buClrTx/>
              <a:buSzTx/>
              <a:buFontTx/>
              <a:buNone/>
              <a:tabLst/>
              <a:defRPr/>
            </a:pPr>
            <a:r>
              <a:rPr lang="en-US" b="0" baseline="0" dirty="0" smtClean="0"/>
              <a:t>The result from step one is multiplied by 13, the total points earned in the standard,</a:t>
            </a:r>
            <a:r>
              <a:rPr lang="en-US" b="0" dirty="0" smtClean="0"/>
              <a:t> resulting in</a:t>
            </a:r>
            <a:r>
              <a:rPr lang="en-US" b="0" baseline="0" dirty="0" smtClean="0"/>
              <a:t> a converted score of 58.5.</a:t>
            </a:r>
          </a:p>
          <a:p>
            <a:endParaRPr lang="en-US" b="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0" baseline="0" dirty="0" smtClean="0"/>
              <a:t>This process is duplicated for each Teacher Quality Standard. These calculations are also programmed into the </a:t>
            </a:r>
            <a:r>
              <a:rPr lang="en-US" b="0" baseline="0" dirty="0" err="1" smtClean="0"/>
              <a:t>BloomBoard</a:t>
            </a:r>
            <a:r>
              <a:rPr lang="en-US" b="0" baseline="0" dirty="0" smtClean="0"/>
              <a:t> system and automatically apply to evaluator ratings indicated in the individual evaluation Rubrics.</a:t>
            </a:r>
          </a:p>
          <a:p>
            <a:endParaRPr lang="en-US" b="0" dirty="0" smtClean="0"/>
          </a:p>
        </p:txBody>
      </p:sp>
      <p:sp>
        <p:nvSpPr>
          <p:cNvPr id="2" name="Date Placeholder 1"/>
          <p:cNvSpPr>
            <a:spLocks noGrp="1"/>
          </p:cNvSpPr>
          <p:nvPr>
            <p:ph type="dt" idx="10"/>
          </p:nvPr>
        </p:nvSpPr>
        <p:spPr/>
        <p:txBody>
          <a:bodyPr/>
          <a:lstStyle/>
          <a:p>
            <a:r>
              <a:rPr lang="en-US" dirty="0" smtClean="0"/>
              <a:t>Slide </a:t>
            </a:r>
            <a:fld id="{9275B53E-111A-E74D-83BA-88D4FD47E1E6}" type="slidenum">
              <a:rPr lang="en-US" smtClean="0"/>
              <a:t>14</a:t>
            </a:fld>
            <a:endParaRPr lang="en-US" dirty="0"/>
          </a:p>
        </p:txBody>
      </p:sp>
      <p:sp>
        <p:nvSpPr>
          <p:cNvPr id="3" name="Header Placeholder 2"/>
          <p:cNvSpPr>
            <a:spLocks noGrp="1"/>
          </p:cNvSpPr>
          <p:nvPr>
            <p:ph type="hdr" sz="quarter" idx="11"/>
          </p:nvPr>
        </p:nvSpPr>
        <p:spPr/>
        <p:txBody>
          <a:bodyPr/>
          <a:lstStyle/>
          <a:p>
            <a:r>
              <a:rPr lang="en-US" dirty="0" smtClean="0"/>
              <a:t>SVVSD Licensed Staff Evaluation Model 2014-15</a:t>
            </a:r>
            <a:endParaRPr lang="en-US" dirty="0"/>
          </a:p>
        </p:txBody>
      </p:sp>
    </p:spTree>
    <p:extLst>
      <p:ext uri="{BB962C8B-B14F-4D97-AF65-F5344CB8AC3E}">
        <p14:creationId xmlns:p14="http://schemas.microsoft.com/office/powerpoint/2010/main" val="27936220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541338"/>
            <a:ext cx="4572000" cy="3429000"/>
          </a:xfrm>
        </p:spPr>
      </p:sp>
      <p:sp>
        <p:nvSpPr>
          <p:cNvPr id="3" name="Notes Placeholder 2"/>
          <p:cNvSpPr>
            <a:spLocks noGrp="1"/>
          </p:cNvSpPr>
          <p:nvPr>
            <p:ph type="body" idx="1"/>
          </p:nvPr>
        </p:nvSpPr>
        <p:spPr/>
        <p:txBody>
          <a:bodyPr/>
          <a:lstStyle/>
          <a:p>
            <a:r>
              <a:rPr lang="en-US" dirty="0" smtClean="0"/>
              <a:t>To</a:t>
            </a:r>
            <a:r>
              <a:rPr lang="en-US" baseline="0" dirty="0" smtClean="0"/>
              <a:t> calculate the overall Professional Practices rating, t</a:t>
            </a:r>
            <a:r>
              <a:rPr lang="en-US" dirty="0" smtClean="0"/>
              <a:t>he converted score</a:t>
            </a:r>
            <a:r>
              <a:rPr lang="en-US" baseline="0" dirty="0" smtClean="0"/>
              <a:t> for the five professional practices standards are added to get the total points for all standards – in this case the total is 299.75.</a:t>
            </a:r>
          </a:p>
          <a:p>
            <a:endParaRPr lang="en-US" dirty="0"/>
          </a:p>
          <a:p>
            <a:r>
              <a:rPr lang="en-US" i="1" dirty="0"/>
              <a:t>Advance slide…</a:t>
            </a:r>
            <a:endParaRPr lang="en-US" baseline="0" dirty="0" smtClean="0"/>
          </a:p>
          <a:p>
            <a:endParaRPr lang="en-US" baseline="0" dirty="0" smtClean="0"/>
          </a:p>
          <a:p>
            <a:r>
              <a:rPr lang="en-US" baseline="0" dirty="0" smtClean="0"/>
              <a:t>The 540 point scale is used to determine the overall Professional Practice rating. This total falls between 217 and 324 points on the listed scale which results in a overall Professional Practices rating of Proficient. The Colorado Department of Education rule is to round the total points received to the next higher whole number when applying the points received to the scale.</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0" baseline="0" dirty="0" smtClean="0"/>
              <a:t>The </a:t>
            </a:r>
            <a:r>
              <a:rPr lang="en-US" b="0" baseline="0" dirty="0" err="1" smtClean="0"/>
              <a:t>BloomBoard</a:t>
            </a:r>
            <a:r>
              <a:rPr lang="en-US" b="0" baseline="0" dirty="0" smtClean="0"/>
              <a:t> will automatically calculate the Overall Professional Practices scores and ratings according to this model.</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Header Placeholder 3"/>
          <p:cNvSpPr>
            <a:spLocks noGrp="1"/>
          </p:cNvSpPr>
          <p:nvPr>
            <p:ph type="hdr" sz="quarter" idx="10"/>
          </p:nvPr>
        </p:nvSpPr>
        <p:spPr/>
        <p:txBody>
          <a:bodyPr/>
          <a:lstStyle/>
          <a:p>
            <a:r>
              <a:rPr lang="en-US" dirty="0" smtClean="0"/>
              <a:t>SVVSD Licensed Staff Evaluation Model 2014-15</a:t>
            </a:r>
            <a:endParaRPr lang="en-US" dirty="0"/>
          </a:p>
        </p:txBody>
      </p:sp>
      <p:sp>
        <p:nvSpPr>
          <p:cNvPr id="5" name="Date Placeholder 4"/>
          <p:cNvSpPr>
            <a:spLocks noGrp="1"/>
          </p:cNvSpPr>
          <p:nvPr>
            <p:ph type="dt" idx="11"/>
          </p:nvPr>
        </p:nvSpPr>
        <p:spPr/>
        <p:txBody>
          <a:bodyPr/>
          <a:lstStyle/>
          <a:p>
            <a:r>
              <a:rPr lang="en-US" dirty="0" smtClean="0"/>
              <a:t>Slide </a:t>
            </a:r>
            <a:fld id="{193C4E27-5BEF-7947-8FB2-E62C331EAB1E}" type="slidenum">
              <a:rPr lang="en-US" smtClean="0"/>
              <a:t>15</a:t>
            </a:fld>
            <a:endParaRPr lang="en-US" dirty="0"/>
          </a:p>
        </p:txBody>
      </p:sp>
    </p:spTree>
    <p:extLst>
      <p:ext uri="{BB962C8B-B14F-4D97-AF65-F5344CB8AC3E}">
        <p14:creationId xmlns:p14="http://schemas.microsoft.com/office/powerpoint/2010/main" val="13300836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541338"/>
            <a:ext cx="4572000" cy="3429000"/>
          </a:xfrm>
        </p:spPr>
      </p:sp>
      <p:sp>
        <p:nvSpPr>
          <p:cNvPr id="3" name="Notes Placeholder 2"/>
          <p:cNvSpPr>
            <a:spLocks noGrp="1"/>
          </p:cNvSpPr>
          <p:nvPr>
            <p:ph type="body" idx="1"/>
          </p:nvPr>
        </p:nvSpPr>
        <p:spPr/>
        <p:txBody>
          <a:bodyPr/>
          <a:lstStyle/>
          <a:p>
            <a:pPr>
              <a:defRPr/>
            </a:pPr>
            <a:r>
              <a:rPr lang="en-US" dirty="0" smtClean="0">
                <a:cs typeface="Calibri"/>
              </a:rPr>
              <a:t>Quality Standard VI of the</a:t>
            </a:r>
            <a:r>
              <a:rPr lang="en-US" baseline="0" dirty="0" smtClean="0">
                <a:cs typeface="Calibri"/>
              </a:rPr>
              <a:t> Colorado State</a:t>
            </a:r>
            <a:r>
              <a:rPr lang="en-US" dirty="0" smtClean="0">
                <a:cs typeface="Calibri"/>
              </a:rPr>
              <a:t> Model Evaluation System</a:t>
            </a:r>
            <a:r>
              <a:rPr lang="en-US" baseline="0" dirty="0" smtClean="0">
                <a:cs typeface="Calibri"/>
              </a:rPr>
              <a:t> </a:t>
            </a:r>
            <a:r>
              <a:rPr lang="en-US" dirty="0" smtClean="0">
                <a:cs typeface="Calibri"/>
              </a:rPr>
              <a:t>requires that at least 50 percent of the total evaluation is determined by the academic growth of the students impacted by the work of the licensed staff member,</a:t>
            </a:r>
            <a:r>
              <a:rPr lang="en-US" baseline="0" dirty="0" smtClean="0">
                <a:cs typeface="Calibri"/>
              </a:rPr>
              <a:t> officially </a:t>
            </a:r>
            <a:r>
              <a:rPr lang="en-US" dirty="0" smtClean="0">
                <a:cs typeface="Calibri"/>
              </a:rPr>
              <a:t>known as</a:t>
            </a:r>
            <a:r>
              <a:rPr lang="en-US" baseline="0" dirty="0" smtClean="0">
                <a:cs typeface="Calibri"/>
              </a:rPr>
              <a:t> Measures of</a:t>
            </a:r>
            <a:r>
              <a:rPr lang="en-US" dirty="0" smtClean="0">
                <a:cs typeface="Calibri"/>
              </a:rPr>
              <a:t> Student Learning or MSLs.</a:t>
            </a:r>
          </a:p>
          <a:p>
            <a:pPr>
              <a:defRPr/>
            </a:pPr>
            <a:endParaRPr lang="en-US" dirty="0" smtClean="0">
              <a:cs typeface="Calibri"/>
            </a:endParaRPr>
          </a:p>
          <a:p>
            <a:pPr>
              <a:defRPr/>
            </a:pPr>
            <a:r>
              <a:rPr lang="en-US" dirty="0" smtClean="0">
                <a:cs typeface="Calibri"/>
              </a:rPr>
              <a:t>These measures are designed locally by the District and must be evaluated using:</a:t>
            </a:r>
          </a:p>
          <a:p>
            <a:pPr>
              <a:defRPr/>
            </a:pPr>
            <a:endParaRPr lang="en-US" dirty="0" smtClean="0">
              <a:cs typeface="Calibri"/>
            </a:endParaRPr>
          </a:p>
          <a:p>
            <a:pPr marL="171450" indent="-171450">
              <a:buFont typeface="Arial"/>
              <a:buChar char="•"/>
              <a:defRPr/>
            </a:pPr>
            <a:r>
              <a:rPr lang="en-US" dirty="0" smtClean="0">
                <a:cs typeface="Calibri"/>
              </a:rPr>
              <a:t>A measure that is attributed to the work of the individual licensed staff member of individually-attributed growth,</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dirty="0" smtClean="0">
                <a:cs typeface="Calibri"/>
              </a:rPr>
              <a:t>A collective measure that </a:t>
            </a:r>
            <a:r>
              <a:rPr lang="en-US" dirty="0" smtClean="0">
                <a:solidFill>
                  <a:schemeClr val="tx1"/>
                </a:solidFill>
              </a:rPr>
              <a:t>refers to outcomes attributed to two or more licensed personnel,</a:t>
            </a:r>
            <a:endParaRPr lang="en-US" dirty="0" smtClean="0">
              <a:cs typeface="Calibri"/>
            </a:endParaRPr>
          </a:p>
          <a:p>
            <a:pPr marL="171450" indent="-171450">
              <a:buFont typeface="Arial"/>
              <a:buChar char="•"/>
              <a:defRPr/>
            </a:pPr>
            <a:r>
              <a:rPr lang="en-US" dirty="0" smtClean="0">
                <a:cs typeface="Calibri"/>
              </a:rPr>
              <a:t>When available, statewide summative assessments;</a:t>
            </a:r>
            <a:r>
              <a:rPr lang="en-US" baseline="0" dirty="0" smtClean="0">
                <a:cs typeface="Calibri"/>
              </a:rPr>
              <a:t> and,</a:t>
            </a:r>
            <a:endParaRPr lang="en-US" dirty="0" smtClean="0">
              <a:cs typeface="Calibri"/>
            </a:endParaRPr>
          </a:p>
          <a:p>
            <a:pPr marL="171450" indent="-171450">
              <a:buFont typeface="Arial"/>
              <a:buChar char="•"/>
              <a:defRPr/>
            </a:pPr>
            <a:r>
              <a:rPr lang="en-US" dirty="0" smtClean="0">
                <a:cs typeface="Calibri"/>
              </a:rPr>
              <a:t>Colorado Growth Model data, where applicable.</a:t>
            </a:r>
          </a:p>
          <a:p>
            <a:pPr marL="0" indent="0">
              <a:buFont typeface="Arial"/>
              <a:buNone/>
              <a:defRPr/>
            </a:pPr>
            <a:endParaRPr lang="en-US" dirty="0" smtClean="0">
              <a:cs typeface="Calibri"/>
            </a:endParaRPr>
          </a:p>
          <a:p>
            <a:pPr>
              <a:defRPr/>
            </a:pPr>
            <a:r>
              <a:rPr lang="en-US" dirty="0" smtClean="0">
                <a:cs typeface="Calibri"/>
              </a:rPr>
              <a:t>Expectations of student academic growth must take into consideration diverse factors, including but not limited to special education, student mobility, high-risk student populations and the assignment of the</a:t>
            </a:r>
            <a:r>
              <a:rPr lang="en-US" baseline="0" dirty="0" smtClean="0">
                <a:cs typeface="Calibri"/>
              </a:rPr>
              <a:t> </a:t>
            </a:r>
            <a:r>
              <a:rPr lang="en-US" dirty="0" smtClean="0">
                <a:cs typeface="Calibri"/>
              </a:rPr>
              <a:t>licensed staff member.</a:t>
            </a:r>
          </a:p>
          <a:p>
            <a:pPr>
              <a:defRPr/>
            </a:pPr>
            <a:endParaRPr lang="en-US" dirty="0" smtClean="0">
              <a:cs typeface="Calibri"/>
            </a:endParaRPr>
          </a:p>
          <a:p>
            <a:r>
              <a:rPr lang="en-US" dirty="0" smtClean="0"/>
              <a:t>The District developed Measures of Student Learning will be examined in the next series of slides…</a:t>
            </a:r>
          </a:p>
          <a:p>
            <a:endParaRPr lang="en-US" dirty="0" smtClean="0"/>
          </a:p>
        </p:txBody>
      </p:sp>
      <p:sp>
        <p:nvSpPr>
          <p:cNvPr id="5" name="Date Placeholder 4"/>
          <p:cNvSpPr>
            <a:spLocks noGrp="1"/>
          </p:cNvSpPr>
          <p:nvPr>
            <p:ph type="dt" idx="10"/>
          </p:nvPr>
        </p:nvSpPr>
        <p:spPr/>
        <p:txBody>
          <a:bodyPr/>
          <a:lstStyle/>
          <a:p>
            <a:r>
              <a:rPr lang="en-US" dirty="0" smtClean="0"/>
              <a:t>Slide </a:t>
            </a:r>
            <a:fld id="{C9F9B654-F521-9846-9FE7-ADCA1895CD3B}" type="slidenum">
              <a:rPr lang="en-US" smtClean="0"/>
              <a:t>16</a:t>
            </a:fld>
            <a:endParaRPr lang="en-US" dirty="0"/>
          </a:p>
        </p:txBody>
      </p:sp>
      <p:sp>
        <p:nvSpPr>
          <p:cNvPr id="6" name="Header Placeholder 5"/>
          <p:cNvSpPr>
            <a:spLocks noGrp="1"/>
          </p:cNvSpPr>
          <p:nvPr>
            <p:ph type="hdr" sz="quarter" idx="11"/>
          </p:nvPr>
        </p:nvSpPr>
        <p:spPr/>
        <p:txBody>
          <a:bodyPr/>
          <a:lstStyle/>
          <a:p>
            <a:r>
              <a:rPr lang="en-US" dirty="0" smtClean="0"/>
              <a:t>SVVSD Licensed Staff Evaluation Model 2014-15</a:t>
            </a:r>
            <a:endParaRPr lang="en-US" dirty="0"/>
          </a:p>
        </p:txBody>
      </p:sp>
    </p:spTree>
    <p:extLst>
      <p:ext uri="{BB962C8B-B14F-4D97-AF65-F5344CB8AC3E}">
        <p14:creationId xmlns:p14="http://schemas.microsoft.com/office/powerpoint/2010/main" val="11874628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541338"/>
            <a:ext cx="4572000" cy="3429000"/>
          </a:xfrm>
        </p:spPr>
      </p:sp>
      <p:sp>
        <p:nvSpPr>
          <p:cNvPr id="3" name="Notes Placeholder 2"/>
          <p:cNvSpPr>
            <a:spLocks noGrp="1"/>
          </p:cNvSpPr>
          <p:nvPr>
            <p:ph type="body" idx="1"/>
          </p:nvPr>
        </p:nvSpPr>
        <p:spPr/>
        <p:txBody>
          <a:bodyPr/>
          <a:lstStyle/>
          <a:p>
            <a:r>
              <a:rPr lang="en-US" b="0" i="0" dirty="0" smtClean="0">
                <a:effectLst/>
              </a:rPr>
              <a:t>The term “growth” is intended to mean student learning over time. The intent is to ensure that students make at least a year’s growth in a year’s time regardless of where the student begins and to ensure that multiple types of assessments are used to determine how much learning has occurred. The</a:t>
            </a:r>
            <a:r>
              <a:rPr lang="en-US" b="0" i="0" baseline="0" dirty="0" smtClean="0">
                <a:effectLst/>
              </a:rPr>
              <a:t> District refers to these growth </a:t>
            </a:r>
            <a:r>
              <a:rPr lang="en-US" b="0" i="0" dirty="0" smtClean="0">
                <a:effectLst/>
              </a:rPr>
              <a:t>measures as measures of student learning or MSLs because many assessments may be used to contribute to an educator’s body of evidence, and some</a:t>
            </a:r>
            <a:r>
              <a:rPr lang="en-US" b="0" i="0" baseline="0" dirty="0" smtClean="0">
                <a:effectLst/>
              </a:rPr>
              <a:t> may not be specifically identified as </a:t>
            </a:r>
            <a:r>
              <a:rPr lang="en-US" b="0" i="0" dirty="0" smtClean="0">
                <a:effectLst/>
              </a:rPr>
              <a:t>“growth” measures.</a:t>
            </a:r>
          </a:p>
          <a:p>
            <a:endParaRPr lang="en-US" b="0" i="0" dirty="0" smtClean="0">
              <a:effectLst/>
            </a:endParaRPr>
          </a:p>
        </p:txBody>
      </p:sp>
      <p:sp>
        <p:nvSpPr>
          <p:cNvPr id="4" name="Header Placeholder 3"/>
          <p:cNvSpPr>
            <a:spLocks noGrp="1"/>
          </p:cNvSpPr>
          <p:nvPr>
            <p:ph type="hdr" sz="quarter" idx="10"/>
          </p:nvPr>
        </p:nvSpPr>
        <p:spPr/>
        <p:txBody>
          <a:bodyPr/>
          <a:lstStyle/>
          <a:p>
            <a:r>
              <a:rPr lang="en-US" dirty="0" smtClean="0"/>
              <a:t>SVVSD Licensed Staff Evaluation Model 2014-15</a:t>
            </a:r>
            <a:endParaRPr lang="en-US" dirty="0"/>
          </a:p>
        </p:txBody>
      </p:sp>
      <p:sp>
        <p:nvSpPr>
          <p:cNvPr id="5" name="Date Placeholder 4"/>
          <p:cNvSpPr>
            <a:spLocks noGrp="1"/>
          </p:cNvSpPr>
          <p:nvPr>
            <p:ph type="dt" idx="11"/>
          </p:nvPr>
        </p:nvSpPr>
        <p:spPr/>
        <p:txBody>
          <a:bodyPr/>
          <a:lstStyle/>
          <a:p>
            <a:r>
              <a:rPr lang="en-US" dirty="0" smtClean="0"/>
              <a:t>Slide </a:t>
            </a:r>
            <a:fld id="{366E545F-87A5-2245-90BB-6C6436CF5BF7}" type="slidenum">
              <a:rPr lang="en-US" smtClean="0"/>
              <a:t>17</a:t>
            </a:fld>
            <a:endParaRPr lang="en-US" dirty="0"/>
          </a:p>
        </p:txBody>
      </p:sp>
    </p:spTree>
    <p:extLst>
      <p:ext uri="{BB962C8B-B14F-4D97-AF65-F5344CB8AC3E}">
        <p14:creationId xmlns:p14="http://schemas.microsoft.com/office/powerpoint/2010/main" val="33520336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541338"/>
            <a:ext cx="4572000" cy="3429000"/>
          </a:xfrm>
        </p:spPr>
      </p:sp>
      <p:sp>
        <p:nvSpPr>
          <p:cNvPr id="3" name="Notes Placeholder 2"/>
          <p:cNvSpPr>
            <a:spLocks noGrp="1"/>
          </p:cNvSpPr>
          <p:nvPr>
            <p:ph type="body" idx="1"/>
          </p:nvPr>
        </p:nvSpPr>
        <p:spPr>
          <a:xfrm>
            <a:off x="461771" y="4076537"/>
            <a:ext cx="5930852" cy="4813463"/>
          </a:xfrm>
        </p:spPr>
        <p:txBody>
          <a:bodyPr/>
          <a:lstStyle/>
          <a:p>
            <a:r>
              <a:rPr lang="en-US" dirty="0" smtClean="0"/>
              <a:t>This chart is one way to look at the overall design,</a:t>
            </a:r>
            <a:r>
              <a:rPr lang="en-US" baseline="0" dirty="0" smtClean="0"/>
              <a:t> with specific focus on the 50% for Measures of Student Learning.</a:t>
            </a:r>
            <a:endParaRPr lang="en-US" dirty="0" smtClean="0"/>
          </a:p>
          <a:p>
            <a:endParaRPr lang="en-US" dirty="0"/>
          </a:p>
          <a:p>
            <a:r>
              <a:rPr lang="en-US" dirty="0" smtClean="0"/>
              <a:t>The MSLs on the right half are divided into three components making up 50% of the evaluation.</a:t>
            </a:r>
          </a:p>
          <a:p>
            <a:endParaRPr lang="en-US" dirty="0"/>
          </a:p>
          <a:p>
            <a:r>
              <a:rPr lang="en-US" dirty="0" smtClean="0"/>
              <a:t>Collective</a:t>
            </a:r>
            <a:r>
              <a:rPr lang="en-US" baseline="0" dirty="0" smtClean="0"/>
              <a:t> Growth and Achievement </a:t>
            </a:r>
            <a:r>
              <a:rPr lang="en-US" dirty="0" smtClean="0"/>
              <a:t>represents 40% of this half and 20% of the overall evaluation. This</a:t>
            </a:r>
            <a:r>
              <a:rPr lang="en-US" baseline="0" dirty="0" smtClean="0"/>
              <a:t> measure is </a:t>
            </a:r>
            <a:r>
              <a:rPr lang="en-US" dirty="0" smtClean="0"/>
              <a:t>determined by the total score on the School Performance Framework. This score is a fair way to identify the collectively-attributed growth and is consistent from building-to-building. Because this score is not known until after the end of the school year, the score from the previous year will be used in the annual evaluation process. New licensed staff to a building or department will not be measured on the SPF score during their first year and will receive</a:t>
            </a:r>
            <a:r>
              <a:rPr lang="en-US" baseline="0" dirty="0" smtClean="0"/>
              <a:t> a rating of “Meets Expectation” on this section regardless of the building or department score. This will</a:t>
            </a:r>
            <a:r>
              <a:rPr lang="en-US" dirty="0" smtClean="0"/>
              <a:t> shift more emphasis on the individually-attributed growth measures.</a:t>
            </a:r>
          </a:p>
          <a:p>
            <a:endParaRPr lang="en-US" dirty="0"/>
          </a:p>
          <a:p>
            <a:r>
              <a:rPr lang="en-US" dirty="0" smtClean="0"/>
              <a:t>TCAP Growth is 40% of the MSLs and 20% of the overall</a:t>
            </a:r>
            <a:r>
              <a:rPr lang="en-US" baseline="0" dirty="0" smtClean="0"/>
              <a:t> evaluation.</a:t>
            </a:r>
            <a:r>
              <a:rPr lang="en-US" dirty="0" smtClean="0"/>
              <a:t> Teachers in TCAP areas will combine</a:t>
            </a:r>
            <a:r>
              <a:rPr lang="en-US" baseline="0" dirty="0" smtClean="0"/>
              <a:t> and</a:t>
            </a:r>
            <a:r>
              <a:rPr lang="en-US" dirty="0" smtClean="0"/>
              <a:t> use all of their TCAP Growth scores for this measure. Teachers and other licensed staff in non-TCAP areas will be measured based on a school-wide or department-wide focus area as determined at the building or department level using the Unified Improvement Plan. New licensed staff to a building or new to the District will also not be measured on the TCAP Growth scores during their first year and will receive</a:t>
            </a:r>
            <a:r>
              <a:rPr lang="en-US" baseline="0" dirty="0" smtClean="0"/>
              <a:t> a rating of “Meets Expectation” on this section – again shifting </a:t>
            </a:r>
            <a:r>
              <a:rPr lang="en-US" dirty="0" smtClean="0"/>
              <a:t>more emphasis on the individually-attributed growth measures.</a:t>
            </a:r>
          </a:p>
          <a:p>
            <a:endParaRPr lang="en-US" dirty="0"/>
          </a:p>
          <a:p>
            <a:r>
              <a:rPr lang="en-US" dirty="0" smtClean="0"/>
              <a:t>The final 40% of the MSLs half or</a:t>
            </a:r>
            <a:r>
              <a:rPr lang="en-US" baseline="0" dirty="0" smtClean="0"/>
              <a:t> 20% of the overall evaluation </a:t>
            </a:r>
            <a:r>
              <a:rPr lang="en-US" dirty="0" smtClean="0"/>
              <a:t>is based on </a:t>
            </a:r>
            <a:r>
              <a:rPr lang="en-US" dirty="0"/>
              <a:t>I</a:t>
            </a:r>
            <a:r>
              <a:rPr lang="en-US" dirty="0" smtClean="0"/>
              <a:t>ndividual Classroom </a:t>
            </a:r>
            <a:r>
              <a:rPr lang="en-US" dirty="0"/>
              <a:t>G</a:t>
            </a:r>
            <a:r>
              <a:rPr lang="en-US" dirty="0" smtClean="0"/>
              <a:t>rowth measures. The licensed staff member and evaluator will determine which measures to</a:t>
            </a:r>
            <a:r>
              <a:rPr lang="en-US" baseline="0" dirty="0" smtClean="0"/>
              <a:t> use</a:t>
            </a:r>
            <a:r>
              <a:rPr lang="en-US" dirty="0" smtClean="0"/>
              <a:t> and how they will be assessed. A variety of measures may be considered and this slide includes a list of some of the possibilities</a:t>
            </a:r>
            <a:r>
              <a:rPr lang="en-US" i="1" dirty="0" smtClean="0"/>
              <a:t>.</a:t>
            </a:r>
          </a:p>
          <a:p>
            <a:endParaRPr lang="en-US" i="1" dirty="0" smtClean="0"/>
          </a:p>
          <a:p>
            <a:r>
              <a:rPr lang="en-US" i="1" dirty="0" smtClean="0">
                <a:solidFill>
                  <a:srgbClr val="FF0000"/>
                </a:solidFill>
              </a:rPr>
              <a:t>Pause</a:t>
            </a:r>
            <a:r>
              <a:rPr lang="en-US" i="1" baseline="0" dirty="0" smtClean="0">
                <a:solidFill>
                  <a:srgbClr val="FF0000"/>
                </a:solidFill>
              </a:rPr>
              <a:t> for 10 seconds to allow r</a:t>
            </a:r>
            <a:r>
              <a:rPr lang="en-US" i="1" dirty="0" smtClean="0">
                <a:solidFill>
                  <a:srgbClr val="FF0000"/>
                </a:solidFill>
              </a:rPr>
              <a:t>eview</a:t>
            </a:r>
            <a:r>
              <a:rPr lang="en-US" i="1" baseline="0" dirty="0" smtClean="0">
                <a:solidFill>
                  <a:srgbClr val="FF0000"/>
                </a:solidFill>
              </a:rPr>
              <a:t> of slide contents…</a:t>
            </a:r>
            <a:endParaRPr lang="en-US" i="1" dirty="0" smtClean="0">
              <a:solidFill>
                <a:srgbClr val="FF0000"/>
              </a:solidFill>
            </a:endParaRPr>
          </a:p>
          <a:p>
            <a:endParaRPr lang="en-US" dirty="0" smtClean="0"/>
          </a:p>
        </p:txBody>
      </p:sp>
      <p:sp>
        <p:nvSpPr>
          <p:cNvPr id="5" name="Date Placeholder 4"/>
          <p:cNvSpPr>
            <a:spLocks noGrp="1"/>
          </p:cNvSpPr>
          <p:nvPr>
            <p:ph type="dt" idx="10"/>
          </p:nvPr>
        </p:nvSpPr>
        <p:spPr/>
        <p:txBody>
          <a:bodyPr/>
          <a:lstStyle/>
          <a:p>
            <a:r>
              <a:rPr lang="en-US" dirty="0" smtClean="0"/>
              <a:t>Slide </a:t>
            </a:r>
            <a:fld id="{05071DC3-7AE9-7A4E-BD16-23E54F3AC5CD}" type="slidenum">
              <a:rPr lang="en-US" smtClean="0"/>
              <a:t>18</a:t>
            </a:fld>
            <a:endParaRPr lang="en-US" dirty="0"/>
          </a:p>
        </p:txBody>
      </p:sp>
      <p:sp>
        <p:nvSpPr>
          <p:cNvPr id="6" name="Header Placeholder 5"/>
          <p:cNvSpPr>
            <a:spLocks noGrp="1"/>
          </p:cNvSpPr>
          <p:nvPr>
            <p:ph type="hdr" sz="quarter" idx="11"/>
          </p:nvPr>
        </p:nvSpPr>
        <p:spPr/>
        <p:txBody>
          <a:bodyPr/>
          <a:lstStyle/>
          <a:p>
            <a:r>
              <a:rPr lang="en-US" dirty="0" smtClean="0"/>
              <a:t>SVVSD Licensed Staff Evaluation Model 2014-15</a:t>
            </a:r>
            <a:endParaRPr lang="en-US" dirty="0"/>
          </a:p>
        </p:txBody>
      </p:sp>
    </p:spTree>
    <p:extLst>
      <p:ext uri="{BB962C8B-B14F-4D97-AF65-F5344CB8AC3E}">
        <p14:creationId xmlns:p14="http://schemas.microsoft.com/office/powerpoint/2010/main" val="27238316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bwMode="auto">
          <a:xfrm>
            <a:off x="1143000" y="54133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6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The rubric values</a:t>
            </a:r>
            <a:r>
              <a:rPr lang="en-US" baseline="0" dirty="0" smtClean="0"/>
              <a:t> used in calculating a standard score for MSLs are on </a:t>
            </a:r>
            <a:r>
              <a:rPr lang="en-US" dirty="0" smtClean="0"/>
              <a:t>a 0 to 3 scale as illustrated</a:t>
            </a:r>
            <a:r>
              <a:rPr lang="en-US" baseline="0" dirty="0" smtClean="0"/>
              <a:t> here.</a:t>
            </a:r>
          </a:p>
          <a:p>
            <a:endParaRPr lang="en-US" dirty="0" smtClean="0"/>
          </a:p>
          <a:p>
            <a:r>
              <a:rPr lang="en-US" i="1" dirty="0" smtClean="0">
                <a:solidFill>
                  <a:srgbClr val="FF0000"/>
                </a:solidFill>
              </a:rPr>
              <a:t>Pause</a:t>
            </a:r>
            <a:r>
              <a:rPr lang="en-US" i="1" baseline="0" dirty="0" smtClean="0">
                <a:solidFill>
                  <a:srgbClr val="FF0000"/>
                </a:solidFill>
              </a:rPr>
              <a:t> for 10 seconds to allow r</a:t>
            </a:r>
            <a:r>
              <a:rPr lang="en-US" i="1" dirty="0" smtClean="0">
                <a:solidFill>
                  <a:srgbClr val="FF0000"/>
                </a:solidFill>
              </a:rPr>
              <a:t>eview</a:t>
            </a:r>
            <a:r>
              <a:rPr lang="en-US" i="1" baseline="0" dirty="0" smtClean="0">
                <a:solidFill>
                  <a:srgbClr val="FF0000"/>
                </a:solidFill>
              </a:rPr>
              <a:t> of slide contents…</a:t>
            </a:r>
          </a:p>
          <a:p>
            <a:endParaRPr lang="en-US" i="0" dirty="0" smtClean="0"/>
          </a:p>
        </p:txBody>
      </p:sp>
      <p:sp>
        <p:nvSpPr>
          <p:cNvPr id="2" name="Date Placeholder 1"/>
          <p:cNvSpPr>
            <a:spLocks noGrp="1"/>
          </p:cNvSpPr>
          <p:nvPr>
            <p:ph type="dt" idx="10"/>
          </p:nvPr>
        </p:nvSpPr>
        <p:spPr/>
        <p:txBody>
          <a:bodyPr/>
          <a:lstStyle/>
          <a:p>
            <a:r>
              <a:rPr lang="en-US" dirty="0" smtClean="0"/>
              <a:t>Slide </a:t>
            </a:r>
            <a:fld id="{1A3D70EA-2AA6-394D-A7BA-2E4C76FF92F5}" type="slidenum">
              <a:rPr lang="en-US" smtClean="0"/>
              <a:t>19</a:t>
            </a:fld>
            <a:endParaRPr lang="en-US" dirty="0"/>
          </a:p>
        </p:txBody>
      </p:sp>
      <p:sp>
        <p:nvSpPr>
          <p:cNvPr id="3" name="Header Placeholder 2"/>
          <p:cNvSpPr>
            <a:spLocks noGrp="1"/>
          </p:cNvSpPr>
          <p:nvPr>
            <p:ph type="hdr" sz="quarter" idx="11"/>
          </p:nvPr>
        </p:nvSpPr>
        <p:spPr/>
        <p:txBody>
          <a:bodyPr/>
          <a:lstStyle/>
          <a:p>
            <a:r>
              <a:rPr lang="en-US" dirty="0" smtClean="0"/>
              <a:t>SVVSD Licensed Staff Evaluation Model 2014-15</a:t>
            </a:r>
            <a:endParaRPr lang="en-US" dirty="0"/>
          </a:p>
        </p:txBody>
      </p:sp>
    </p:spTree>
    <p:extLst>
      <p:ext uri="{BB962C8B-B14F-4D97-AF65-F5344CB8AC3E}">
        <p14:creationId xmlns:p14="http://schemas.microsoft.com/office/powerpoint/2010/main" val="386610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541338"/>
            <a:ext cx="4572000" cy="3429000"/>
          </a:xfrm>
        </p:spPr>
      </p:sp>
      <p:sp>
        <p:nvSpPr>
          <p:cNvPr id="3" name="Notes Placeholder 2"/>
          <p:cNvSpPr>
            <a:spLocks noGrp="1"/>
          </p:cNvSpPr>
          <p:nvPr>
            <p:ph type="body" idx="1"/>
          </p:nvPr>
        </p:nvSpPr>
        <p:spPr/>
        <p:txBody>
          <a:bodyPr/>
          <a:lstStyle/>
          <a:p>
            <a:r>
              <a:rPr lang="en-US" sz="1100" baseline="0" dirty="0" smtClean="0"/>
              <a:t>The Colorado Department of Education “Educator Effectiveness” website listed here, includes many valuable</a:t>
            </a:r>
            <a:r>
              <a:rPr lang="en-US" sz="1100" dirty="0" smtClean="0"/>
              <a:t> resources for both evaluators and licensed staff.</a:t>
            </a:r>
            <a:endParaRPr lang="en-US" sz="1100" baseline="0" dirty="0" smtClean="0"/>
          </a:p>
          <a:p>
            <a:endParaRPr lang="en-US" sz="110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100" baseline="0" dirty="0" smtClean="0"/>
              <a:t>The downloadable </a:t>
            </a:r>
            <a:r>
              <a:rPr lang="en-US" sz="1100" i="1" u="sng" baseline="0" dirty="0" smtClean="0"/>
              <a:t>User Guide for the Colorado State Model Evaluation System</a:t>
            </a:r>
            <a:r>
              <a:rPr lang="en-US" sz="1100" baseline="0" dirty="0" smtClean="0"/>
              <a:t> is a comprehensive source of information that guides the implementation of the evaluation system.</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100" i="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100" i="0" baseline="0" dirty="0" smtClean="0"/>
              <a:t>Article 6 of the Agreement between the District and the St. Vrain Valley Education Association outlines specific information for the supervision and evaluation process.</a:t>
            </a:r>
            <a:endParaRPr lang="en-US" sz="1100" i="1"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sz="1100" i="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100" i="0" baseline="0" dirty="0" smtClean="0"/>
              <a:t>The District will use the BloomBoard Online Evaluation Management System again this year. The link on this slide is to the main page where users can login and access resources to support the evaluation process.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100" i="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100" i="0" baseline="0" dirty="0" smtClean="0"/>
              <a:t>The District Human Resources website has a link to licensed staff evaluation information. This link has quick access tabs to many resources, including those listed here.</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100" i="0" baseline="0" dirty="0" smtClean="0"/>
          </a:p>
        </p:txBody>
      </p:sp>
      <p:sp>
        <p:nvSpPr>
          <p:cNvPr id="5" name="Date Placeholder 4"/>
          <p:cNvSpPr>
            <a:spLocks noGrp="1"/>
          </p:cNvSpPr>
          <p:nvPr>
            <p:ph type="dt" idx="10"/>
          </p:nvPr>
        </p:nvSpPr>
        <p:spPr/>
        <p:txBody>
          <a:bodyPr/>
          <a:lstStyle/>
          <a:p>
            <a:r>
              <a:rPr lang="en-US" dirty="0" smtClean="0"/>
              <a:t>Slide </a:t>
            </a:r>
            <a:fld id="{BBA0F323-B298-3F40-BD70-F130C52ACC4D}" type="slidenum">
              <a:rPr lang="en-US" smtClean="0"/>
              <a:t>2</a:t>
            </a:fld>
            <a:endParaRPr lang="en-US" dirty="0"/>
          </a:p>
        </p:txBody>
      </p:sp>
      <p:sp>
        <p:nvSpPr>
          <p:cNvPr id="6" name="Header Placeholder 5"/>
          <p:cNvSpPr>
            <a:spLocks noGrp="1"/>
          </p:cNvSpPr>
          <p:nvPr>
            <p:ph type="hdr" sz="quarter" idx="11"/>
          </p:nvPr>
        </p:nvSpPr>
        <p:spPr/>
        <p:txBody>
          <a:bodyPr/>
          <a:lstStyle/>
          <a:p>
            <a:r>
              <a:rPr lang="en-US" dirty="0" smtClean="0"/>
              <a:t>SVVSD Licensed Staff Evaluation Model 2014-15</a:t>
            </a:r>
            <a:endParaRPr lang="en-US" dirty="0"/>
          </a:p>
        </p:txBody>
      </p:sp>
    </p:spTree>
    <p:extLst>
      <p:ext uri="{BB962C8B-B14F-4D97-AF65-F5344CB8AC3E}">
        <p14:creationId xmlns:p14="http://schemas.microsoft.com/office/powerpoint/2010/main" val="12810003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bwMode="auto">
          <a:xfrm>
            <a:off x="1143000" y="54133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7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Individual MSLs are scored and recorded in BloomBoard. The scales that were identified when MSLs were approved are used </a:t>
            </a:r>
            <a:r>
              <a:rPr lang="en-US" dirty="0"/>
              <a:t>to determine </a:t>
            </a:r>
            <a:r>
              <a:rPr lang="en-US" dirty="0" smtClean="0"/>
              <a:t>the individual MSL rating and points earned.</a:t>
            </a:r>
            <a:endParaRPr lang="en-US" dirty="0"/>
          </a:p>
          <a:p>
            <a:endParaRPr lang="en-US" dirty="0"/>
          </a:p>
          <a:p>
            <a:pPr>
              <a:defRPr/>
            </a:pPr>
            <a:r>
              <a:rPr lang="en-US" i="1" dirty="0">
                <a:solidFill>
                  <a:srgbClr val="FF0000"/>
                </a:solidFill>
              </a:rPr>
              <a:t>Advance slide…</a:t>
            </a:r>
          </a:p>
          <a:p>
            <a:pPr>
              <a:defRPr/>
            </a:pPr>
            <a:endParaRPr lang="en-US" i="1" dirty="0"/>
          </a:p>
          <a:p>
            <a:r>
              <a:rPr lang="en-US" dirty="0" smtClean="0"/>
              <a:t>In this example, the Building SPF Total Score </a:t>
            </a:r>
            <a:r>
              <a:rPr lang="en-US" dirty="0"/>
              <a:t>of </a:t>
            </a:r>
            <a:r>
              <a:rPr lang="en-US" dirty="0" smtClean="0"/>
              <a:t>72 </a:t>
            </a:r>
            <a:r>
              <a:rPr lang="en-US" dirty="0"/>
              <a:t>results in a </a:t>
            </a:r>
            <a:r>
              <a:rPr lang="en-US" dirty="0" smtClean="0"/>
              <a:t>“Expected</a:t>
            </a:r>
            <a:r>
              <a:rPr lang="en-US" dirty="0"/>
              <a:t>” rating on the scale and equals </a:t>
            </a:r>
            <a:r>
              <a:rPr lang="en-US" dirty="0" smtClean="0"/>
              <a:t>2 </a:t>
            </a:r>
            <a:r>
              <a:rPr lang="en-US" dirty="0"/>
              <a:t>points for the MSL.</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0" baseline="0" dirty="0" smtClean="0"/>
              <a:t>These calculations will automatically be completed in </a:t>
            </a:r>
            <a:r>
              <a:rPr lang="en-US" b="0" baseline="0" dirty="0" err="1" smtClean="0"/>
              <a:t>BloomBoard</a:t>
            </a:r>
            <a:r>
              <a:rPr lang="en-US" b="0" baseline="0" dirty="0" smtClean="0"/>
              <a:t> based on the score</a:t>
            </a:r>
            <a:r>
              <a:rPr lang="en-US" b="0" dirty="0" smtClean="0"/>
              <a:t> and </a:t>
            </a:r>
            <a:r>
              <a:rPr lang="en-US" b="0" baseline="0" dirty="0" smtClean="0"/>
              <a:t>rating scale</a:t>
            </a:r>
            <a:r>
              <a:rPr lang="en-US" b="0" dirty="0" smtClean="0"/>
              <a:t> for each MSL</a:t>
            </a:r>
            <a:r>
              <a:rPr lang="en-US" b="0" baseline="0" dirty="0" smtClean="0"/>
              <a:t>.</a:t>
            </a:r>
          </a:p>
          <a:p>
            <a:endParaRPr lang="en-US" baseline="0" dirty="0" smtClean="0"/>
          </a:p>
        </p:txBody>
      </p:sp>
      <p:sp>
        <p:nvSpPr>
          <p:cNvPr id="2" name="Date Placeholder 1"/>
          <p:cNvSpPr>
            <a:spLocks noGrp="1"/>
          </p:cNvSpPr>
          <p:nvPr>
            <p:ph type="dt" idx="10"/>
          </p:nvPr>
        </p:nvSpPr>
        <p:spPr/>
        <p:txBody>
          <a:bodyPr/>
          <a:lstStyle/>
          <a:p>
            <a:r>
              <a:rPr lang="en-US" dirty="0" smtClean="0"/>
              <a:t>Slide </a:t>
            </a:r>
            <a:fld id="{790F5C07-67BC-9A4C-8CAD-36A3D754944A}" type="slidenum">
              <a:rPr lang="en-US" smtClean="0"/>
              <a:t>20</a:t>
            </a:fld>
            <a:endParaRPr lang="en-US" dirty="0"/>
          </a:p>
        </p:txBody>
      </p:sp>
      <p:sp>
        <p:nvSpPr>
          <p:cNvPr id="3" name="Header Placeholder 2"/>
          <p:cNvSpPr>
            <a:spLocks noGrp="1"/>
          </p:cNvSpPr>
          <p:nvPr>
            <p:ph type="hdr" sz="quarter" idx="11"/>
          </p:nvPr>
        </p:nvSpPr>
        <p:spPr/>
        <p:txBody>
          <a:bodyPr/>
          <a:lstStyle/>
          <a:p>
            <a:r>
              <a:rPr lang="en-US" dirty="0" smtClean="0"/>
              <a:t>SVVSD Licensed Staff Evaluation Model 2014-15</a:t>
            </a:r>
            <a:endParaRPr lang="en-US" dirty="0"/>
          </a:p>
        </p:txBody>
      </p:sp>
    </p:spTree>
    <p:extLst>
      <p:ext uri="{BB962C8B-B14F-4D97-AF65-F5344CB8AC3E}">
        <p14:creationId xmlns:p14="http://schemas.microsoft.com/office/powerpoint/2010/main" val="29702700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bwMode="auto">
          <a:xfrm>
            <a:off x="1143000" y="54133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7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b="0" baseline="0" dirty="0" smtClean="0"/>
              <a:t>This</a:t>
            </a:r>
            <a:r>
              <a:rPr lang="en-US" b="0" dirty="0" smtClean="0"/>
              <a:t> </a:t>
            </a:r>
            <a:r>
              <a:rPr lang="en-US" b="0" baseline="0" dirty="0" smtClean="0"/>
              <a:t>TCAP Growth Score of 68 results in a “Higher than Expected” rating on the scale and equals 3 points for the MSL.</a:t>
            </a:r>
          </a:p>
          <a:p>
            <a:endParaRPr lang="en-US" b="0" baseline="0" dirty="0" smtClean="0"/>
          </a:p>
          <a:p>
            <a:r>
              <a:rPr lang="en-US" dirty="0" smtClean="0"/>
              <a:t>These calculations are also completed automatically in BloomBoard.</a:t>
            </a:r>
          </a:p>
          <a:p>
            <a:endParaRPr lang="en-US" dirty="0" smtClean="0"/>
          </a:p>
        </p:txBody>
      </p:sp>
      <p:sp>
        <p:nvSpPr>
          <p:cNvPr id="2" name="Date Placeholder 1"/>
          <p:cNvSpPr>
            <a:spLocks noGrp="1"/>
          </p:cNvSpPr>
          <p:nvPr>
            <p:ph type="dt" idx="10"/>
          </p:nvPr>
        </p:nvSpPr>
        <p:spPr/>
        <p:txBody>
          <a:bodyPr/>
          <a:lstStyle/>
          <a:p>
            <a:r>
              <a:rPr lang="en-US" dirty="0" smtClean="0"/>
              <a:t>Slide </a:t>
            </a:r>
            <a:fld id="{5A643DC1-CE85-2344-ACC8-C3B77063DC82}" type="slidenum">
              <a:rPr lang="en-US" smtClean="0"/>
              <a:t>21</a:t>
            </a:fld>
            <a:endParaRPr lang="en-US" dirty="0"/>
          </a:p>
        </p:txBody>
      </p:sp>
      <p:sp>
        <p:nvSpPr>
          <p:cNvPr id="3" name="Header Placeholder 2"/>
          <p:cNvSpPr>
            <a:spLocks noGrp="1"/>
          </p:cNvSpPr>
          <p:nvPr>
            <p:ph type="hdr" sz="quarter" idx="11"/>
          </p:nvPr>
        </p:nvSpPr>
        <p:spPr/>
        <p:txBody>
          <a:bodyPr/>
          <a:lstStyle/>
          <a:p>
            <a:r>
              <a:rPr lang="en-US" dirty="0" smtClean="0"/>
              <a:t>SVVSD Licensed Staff Evaluation Model 2014-15</a:t>
            </a:r>
            <a:endParaRPr lang="en-US" dirty="0"/>
          </a:p>
        </p:txBody>
      </p:sp>
    </p:spTree>
    <p:extLst>
      <p:ext uri="{BB962C8B-B14F-4D97-AF65-F5344CB8AC3E}">
        <p14:creationId xmlns:p14="http://schemas.microsoft.com/office/powerpoint/2010/main" val="6333311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bwMode="auto">
          <a:xfrm>
            <a:off x="1143000" y="54133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7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b="0" baseline="0" dirty="0" smtClean="0"/>
              <a:t>For this demonstration, the rating is at the “Expected” level with 2 points for the MSL. The score for Individual Classroom Growth MSLs will be driven by the rating scale as determined by the licensed staff member and evaluator.</a:t>
            </a:r>
          </a:p>
          <a:p>
            <a:endParaRPr lang="en-US" baseline="0" dirty="0" smtClean="0"/>
          </a:p>
          <a:p>
            <a:r>
              <a:rPr lang="en-US" dirty="0" smtClean="0"/>
              <a:t>Again,</a:t>
            </a:r>
            <a:r>
              <a:rPr lang="en-US" baseline="0" dirty="0" smtClean="0"/>
              <a:t> </a:t>
            </a:r>
            <a:r>
              <a:rPr lang="en-US" dirty="0" smtClean="0"/>
              <a:t>BloomBoard</a:t>
            </a:r>
            <a:r>
              <a:rPr lang="en-US" baseline="0" dirty="0" smtClean="0"/>
              <a:t> will automatically </a:t>
            </a:r>
            <a:r>
              <a:rPr lang="en-US" dirty="0" smtClean="0"/>
              <a:t>calculate</a:t>
            </a:r>
            <a:r>
              <a:rPr lang="en-US" baseline="0" dirty="0" smtClean="0"/>
              <a:t> this score.</a:t>
            </a:r>
            <a:endParaRPr lang="en-US" dirty="0" smtClean="0"/>
          </a:p>
          <a:p>
            <a:endParaRPr lang="en-US" dirty="0" smtClean="0"/>
          </a:p>
        </p:txBody>
      </p:sp>
      <p:sp>
        <p:nvSpPr>
          <p:cNvPr id="2" name="Date Placeholder 1"/>
          <p:cNvSpPr>
            <a:spLocks noGrp="1"/>
          </p:cNvSpPr>
          <p:nvPr>
            <p:ph type="dt" idx="10"/>
          </p:nvPr>
        </p:nvSpPr>
        <p:spPr/>
        <p:txBody>
          <a:bodyPr/>
          <a:lstStyle/>
          <a:p>
            <a:r>
              <a:rPr lang="en-US" dirty="0" smtClean="0"/>
              <a:t>Slide </a:t>
            </a:r>
            <a:fld id="{19DFC570-73C0-504C-A362-F68306D709DD}" type="slidenum">
              <a:rPr lang="en-US" smtClean="0"/>
              <a:t>22</a:t>
            </a:fld>
            <a:endParaRPr lang="en-US" dirty="0"/>
          </a:p>
        </p:txBody>
      </p:sp>
      <p:sp>
        <p:nvSpPr>
          <p:cNvPr id="3" name="Header Placeholder 2"/>
          <p:cNvSpPr>
            <a:spLocks noGrp="1"/>
          </p:cNvSpPr>
          <p:nvPr>
            <p:ph type="hdr" sz="quarter" idx="11"/>
          </p:nvPr>
        </p:nvSpPr>
        <p:spPr/>
        <p:txBody>
          <a:bodyPr/>
          <a:lstStyle/>
          <a:p>
            <a:r>
              <a:rPr lang="en-US" dirty="0" smtClean="0"/>
              <a:t>SVVSD Licensed Staff Evaluation Model 2014-15</a:t>
            </a:r>
            <a:endParaRPr lang="en-US" dirty="0"/>
          </a:p>
        </p:txBody>
      </p:sp>
    </p:spTree>
    <p:extLst>
      <p:ext uri="{BB962C8B-B14F-4D97-AF65-F5344CB8AC3E}">
        <p14:creationId xmlns:p14="http://schemas.microsoft.com/office/powerpoint/2010/main" val="1343338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541338"/>
            <a:ext cx="4572000" cy="3429000"/>
          </a:xfrm>
        </p:spPr>
      </p:sp>
      <p:sp>
        <p:nvSpPr>
          <p:cNvPr id="3" name="Notes Placeholder 2"/>
          <p:cNvSpPr>
            <a:spLocks noGrp="1"/>
          </p:cNvSpPr>
          <p:nvPr>
            <p:ph type="body" idx="1"/>
          </p:nvPr>
        </p:nvSpPr>
        <p:spPr/>
        <p:txBody>
          <a:bodyPr/>
          <a:lstStyle/>
          <a:p>
            <a:r>
              <a:rPr lang="en-US" dirty="0" smtClean="0"/>
              <a:t>To</a:t>
            </a:r>
            <a:r>
              <a:rPr lang="en-US" baseline="0" dirty="0" smtClean="0"/>
              <a:t> calculate the overall MSLs rating, t</a:t>
            </a:r>
            <a:r>
              <a:rPr lang="en-US" dirty="0" smtClean="0"/>
              <a:t>he weighted score </a:t>
            </a:r>
            <a:r>
              <a:rPr lang="en-US" baseline="0" dirty="0" smtClean="0"/>
              <a:t>for the individual MSLs is calculated and added for a total weighted score. Then the scale is used to determine the overall rating.</a:t>
            </a:r>
          </a:p>
          <a:p>
            <a:endParaRPr lang="en-US" baseline="0" dirty="0" smtClean="0"/>
          </a:p>
          <a:p>
            <a:pPr>
              <a:defRPr/>
            </a:pPr>
            <a:r>
              <a:rPr lang="en-US" i="1" dirty="0" smtClean="0">
                <a:solidFill>
                  <a:srgbClr val="FF0000"/>
                </a:solidFill>
              </a:rPr>
              <a:t>Advance slide…</a:t>
            </a:r>
          </a:p>
          <a:p>
            <a:pPr>
              <a:defRPr/>
            </a:pPr>
            <a:endParaRPr lang="en-US" i="1" dirty="0" smtClean="0"/>
          </a:p>
          <a:p>
            <a:r>
              <a:rPr lang="en-US" dirty="0" smtClean="0"/>
              <a:t>In this example</a:t>
            </a:r>
            <a:r>
              <a:rPr lang="en-US" baseline="0" dirty="0" smtClean="0"/>
              <a:t>, the total equals 2.2 resulting in an “Expected” combined rating.</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0" baseline="0" dirty="0" smtClean="0"/>
              <a:t>The Overall MSLs score and ratings are automatically calculated in the </a:t>
            </a:r>
            <a:r>
              <a:rPr lang="en-US" b="0" baseline="0" dirty="0" err="1" smtClean="0"/>
              <a:t>BloomBoard</a:t>
            </a:r>
            <a:r>
              <a:rPr lang="en-US" b="0" baseline="0" dirty="0" smtClean="0"/>
              <a:t> system.</a:t>
            </a:r>
          </a:p>
          <a:p>
            <a:endParaRPr lang="en-US" baseline="0" dirty="0" smtClean="0"/>
          </a:p>
        </p:txBody>
      </p:sp>
      <p:sp>
        <p:nvSpPr>
          <p:cNvPr id="4" name="Header Placeholder 3"/>
          <p:cNvSpPr>
            <a:spLocks noGrp="1"/>
          </p:cNvSpPr>
          <p:nvPr>
            <p:ph type="hdr" sz="quarter" idx="10"/>
          </p:nvPr>
        </p:nvSpPr>
        <p:spPr/>
        <p:txBody>
          <a:bodyPr/>
          <a:lstStyle/>
          <a:p>
            <a:r>
              <a:rPr lang="en-US" dirty="0" smtClean="0"/>
              <a:t>SVVSD Licensed Staff Evaluation Model 2014-15</a:t>
            </a:r>
            <a:endParaRPr lang="en-US" dirty="0"/>
          </a:p>
        </p:txBody>
      </p:sp>
      <p:sp>
        <p:nvSpPr>
          <p:cNvPr id="5" name="Date Placeholder 4"/>
          <p:cNvSpPr>
            <a:spLocks noGrp="1"/>
          </p:cNvSpPr>
          <p:nvPr>
            <p:ph type="dt" idx="11"/>
          </p:nvPr>
        </p:nvSpPr>
        <p:spPr/>
        <p:txBody>
          <a:bodyPr/>
          <a:lstStyle/>
          <a:p>
            <a:r>
              <a:rPr lang="en-US" dirty="0" smtClean="0"/>
              <a:t>Slide </a:t>
            </a:r>
            <a:fld id="{4BA00BCB-ED31-534E-89A1-CDD1A897788E}" type="slidenum">
              <a:rPr lang="en-US" smtClean="0"/>
              <a:t>23</a:t>
            </a:fld>
            <a:endParaRPr lang="en-US" dirty="0"/>
          </a:p>
        </p:txBody>
      </p:sp>
    </p:spTree>
    <p:extLst>
      <p:ext uri="{BB962C8B-B14F-4D97-AF65-F5344CB8AC3E}">
        <p14:creationId xmlns:p14="http://schemas.microsoft.com/office/powerpoint/2010/main" val="13300836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541338"/>
            <a:ext cx="4572000" cy="3429000"/>
          </a:xfrm>
        </p:spPr>
      </p:sp>
      <p:sp>
        <p:nvSpPr>
          <p:cNvPr id="3" name="Notes Placeholder 2"/>
          <p:cNvSpPr>
            <a:spLocks noGrp="1"/>
          </p:cNvSpPr>
          <p:nvPr>
            <p:ph type="body" idx="1"/>
          </p:nvPr>
        </p:nvSpPr>
        <p:spPr/>
        <p:txBody>
          <a:bodyPr/>
          <a:lstStyle/>
          <a:p>
            <a:r>
              <a:rPr lang="en-US" baseline="0" dirty="0" smtClean="0"/>
              <a:t>The overall MSLs rating must be converted to Colorado Department of Education’s 540 point scale so the Overall Evaluation Rating can be calculated. This conversion is a three step process.</a:t>
            </a:r>
          </a:p>
          <a:p>
            <a:pPr>
              <a:defRPr/>
            </a:pPr>
            <a:endParaRPr lang="en-US" i="1" dirty="0" smtClean="0"/>
          </a:p>
          <a:p>
            <a:pPr>
              <a:defRPr/>
            </a:pPr>
            <a:r>
              <a:rPr lang="en-US" i="1" dirty="0" smtClean="0">
                <a:solidFill>
                  <a:srgbClr val="FF0000"/>
                </a:solidFill>
              </a:rPr>
              <a:t>Advance slide…</a:t>
            </a:r>
          </a:p>
          <a:p>
            <a:endParaRPr lang="en-US" baseline="0" dirty="0" smtClean="0"/>
          </a:p>
          <a:p>
            <a:r>
              <a:rPr lang="en-US" baseline="0" dirty="0" smtClean="0"/>
              <a:t>First, the the overall MSLs rating is used to determine which values to use in the formula. Then the weighted score from the MSLs is used in the formula. And finally, the formula is applied to determine the Total Converted Points.</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0" baseline="0" dirty="0" err="1" smtClean="0"/>
              <a:t>BloomBoard</a:t>
            </a:r>
            <a:r>
              <a:rPr lang="en-US" b="0" baseline="0" dirty="0" smtClean="0"/>
              <a:t> automatically calculates the Overall Professional Practices scores and ratings according to this model.</a:t>
            </a:r>
          </a:p>
          <a:p>
            <a:endParaRPr lang="en-US" baseline="0" dirty="0" smtClean="0"/>
          </a:p>
        </p:txBody>
      </p:sp>
      <p:sp>
        <p:nvSpPr>
          <p:cNvPr id="4" name="Header Placeholder 3"/>
          <p:cNvSpPr>
            <a:spLocks noGrp="1"/>
          </p:cNvSpPr>
          <p:nvPr>
            <p:ph type="hdr" sz="quarter" idx="10"/>
          </p:nvPr>
        </p:nvSpPr>
        <p:spPr/>
        <p:txBody>
          <a:bodyPr/>
          <a:lstStyle/>
          <a:p>
            <a:r>
              <a:rPr lang="en-US" dirty="0" smtClean="0"/>
              <a:t>SVVSD Licensed Staff Evaluation Model 2014-15</a:t>
            </a:r>
            <a:endParaRPr lang="en-US" dirty="0"/>
          </a:p>
        </p:txBody>
      </p:sp>
      <p:sp>
        <p:nvSpPr>
          <p:cNvPr id="5" name="Date Placeholder 4"/>
          <p:cNvSpPr>
            <a:spLocks noGrp="1"/>
          </p:cNvSpPr>
          <p:nvPr>
            <p:ph type="dt" idx="11"/>
          </p:nvPr>
        </p:nvSpPr>
        <p:spPr/>
        <p:txBody>
          <a:bodyPr/>
          <a:lstStyle/>
          <a:p>
            <a:r>
              <a:rPr lang="en-US" dirty="0" smtClean="0"/>
              <a:t>Slide </a:t>
            </a:r>
            <a:fld id="{FB03C9B8-90EE-3740-AD30-46B0CBB35FD9}" type="slidenum">
              <a:rPr lang="en-US" smtClean="0"/>
              <a:t>24</a:t>
            </a:fld>
            <a:endParaRPr lang="en-US" dirty="0"/>
          </a:p>
        </p:txBody>
      </p:sp>
    </p:spTree>
    <p:extLst>
      <p:ext uri="{BB962C8B-B14F-4D97-AF65-F5344CB8AC3E}">
        <p14:creationId xmlns:p14="http://schemas.microsoft.com/office/powerpoint/2010/main" val="13300836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541338"/>
            <a:ext cx="4572000" cy="3429000"/>
          </a:xfrm>
        </p:spPr>
      </p:sp>
      <p:sp>
        <p:nvSpPr>
          <p:cNvPr id="3" name="Notes Placeholder 2"/>
          <p:cNvSpPr>
            <a:spLocks noGrp="1"/>
          </p:cNvSpPr>
          <p:nvPr>
            <p:ph type="body" idx="1"/>
          </p:nvPr>
        </p:nvSpPr>
        <p:spPr/>
        <p:txBody>
          <a:bodyPr/>
          <a:lstStyle/>
          <a:p>
            <a:r>
              <a:rPr lang="en-US" dirty="0" smtClean="0"/>
              <a:t>The Decision Framework helps districts put</a:t>
            </a:r>
            <a:r>
              <a:rPr lang="en-US" baseline="0" dirty="0" smtClean="0"/>
              <a:t> it all together…</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The ratings for the Professional Practices and the Student Learning Outcomes are combined to determine one of these Final</a:t>
            </a:r>
            <a:r>
              <a:rPr lang="en-US" sz="1200" baseline="0" dirty="0" smtClean="0"/>
              <a:t> </a:t>
            </a:r>
            <a:r>
              <a:rPr lang="en-US" sz="1200" dirty="0" smtClean="0"/>
              <a:t>Overall Ratings…</a:t>
            </a:r>
            <a:r>
              <a:rPr lang="en-US" dirty="0" smtClean="0"/>
              <a:t>Highly Effective, Effective,</a:t>
            </a:r>
            <a:r>
              <a:rPr lang="en-US" baseline="0" dirty="0" smtClean="0"/>
              <a:t> </a:t>
            </a:r>
            <a:r>
              <a:rPr lang="en-US" dirty="0" smtClean="0"/>
              <a:t>Partially Effective,</a:t>
            </a:r>
            <a:r>
              <a:rPr lang="en-US" baseline="0" dirty="0" smtClean="0"/>
              <a:t> or </a:t>
            </a:r>
            <a:r>
              <a:rPr lang="en-US" dirty="0" smtClean="0"/>
              <a:t>Ineffective.</a:t>
            </a:r>
          </a:p>
          <a:p>
            <a:endParaRPr lang="en-US" dirty="0" smtClean="0">
              <a:solidFill>
                <a:srgbClr val="FF0000"/>
              </a:solidFill>
            </a:endParaRPr>
          </a:p>
          <a:p>
            <a:r>
              <a:rPr lang="en-US" i="1" dirty="0" smtClean="0">
                <a:solidFill>
                  <a:srgbClr val="FF0000"/>
                </a:solidFill>
              </a:rPr>
              <a:t>Pause</a:t>
            </a:r>
            <a:r>
              <a:rPr lang="en-US" i="1" baseline="0" dirty="0" smtClean="0">
                <a:solidFill>
                  <a:srgbClr val="FF0000"/>
                </a:solidFill>
              </a:rPr>
              <a:t> for 5 seconds to allow r</a:t>
            </a:r>
            <a:r>
              <a:rPr lang="en-US" i="1" dirty="0" smtClean="0">
                <a:solidFill>
                  <a:srgbClr val="FF0000"/>
                </a:solidFill>
              </a:rPr>
              <a:t>eview</a:t>
            </a:r>
            <a:r>
              <a:rPr lang="en-US" i="1" baseline="0" dirty="0" smtClean="0">
                <a:solidFill>
                  <a:srgbClr val="FF0000"/>
                </a:solidFill>
              </a:rPr>
              <a:t> of slide contents…</a:t>
            </a:r>
            <a:endParaRPr lang="en-US" i="1" dirty="0" smtClean="0">
              <a:solidFill>
                <a:srgbClr val="FF0000"/>
              </a:solidFill>
            </a:endParaRPr>
          </a:p>
        </p:txBody>
      </p:sp>
      <p:sp>
        <p:nvSpPr>
          <p:cNvPr id="5" name="Date Placeholder 4"/>
          <p:cNvSpPr>
            <a:spLocks noGrp="1"/>
          </p:cNvSpPr>
          <p:nvPr>
            <p:ph type="dt" idx="10"/>
          </p:nvPr>
        </p:nvSpPr>
        <p:spPr/>
        <p:txBody>
          <a:bodyPr/>
          <a:lstStyle/>
          <a:p>
            <a:r>
              <a:rPr lang="en-US" dirty="0" smtClean="0"/>
              <a:t>Slide </a:t>
            </a:r>
            <a:fld id="{9CF136E5-3CAD-4F47-A4FB-ACACCAF038D0}" type="slidenum">
              <a:rPr lang="en-US" smtClean="0"/>
              <a:t>25</a:t>
            </a:fld>
            <a:endParaRPr lang="en-US" dirty="0"/>
          </a:p>
        </p:txBody>
      </p:sp>
      <p:sp>
        <p:nvSpPr>
          <p:cNvPr id="6" name="Header Placeholder 5"/>
          <p:cNvSpPr>
            <a:spLocks noGrp="1"/>
          </p:cNvSpPr>
          <p:nvPr>
            <p:ph type="hdr" sz="quarter" idx="11"/>
          </p:nvPr>
        </p:nvSpPr>
        <p:spPr/>
        <p:txBody>
          <a:bodyPr/>
          <a:lstStyle/>
          <a:p>
            <a:r>
              <a:rPr lang="en-US" dirty="0" smtClean="0"/>
              <a:t>SVVSD Licensed Staff Evaluation Model 2014-15</a:t>
            </a:r>
            <a:endParaRPr lang="en-US" dirty="0"/>
          </a:p>
        </p:txBody>
      </p:sp>
    </p:spTree>
    <p:extLst>
      <p:ext uri="{BB962C8B-B14F-4D97-AF65-F5344CB8AC3E}">
        <p14:creationId xmlns:p14="http://schemas.microsoft.com/office/powerpoint/2010/main" val="15656789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541338"/>
            <a:ext cx="4572000" cy="3429000"/>
          </a:xfrm>
        </p:spPr>
      </p:sp>
      <p:sp>
        <p:nvSpPr>
          <p:cNvPr id="3" name="Notes Placeholder 2"/>
          <p:cNvSpPr>
            <a:spLocks noGrp="1"/>
          </p:cNvSpPr>
          <p:nvPr>
            <p:ph type="body" idx="1"/>
          </p:nvPr>
        </p:nvSpPr>
        <p:spPr/>
        <p:txBody>
          <a:bodyPr/>
          <a:lstStyle/>
          <a:p>
            <a:r>
              <a:rPr lang="en-US" baseline="0" dirty="0" smtClean="0"/>
              <a:t>The Overall Rating is determined by using this framework. The overall scores from the Professional Practices and the MSLs are plotted on the graph and combined for a total overall score.</a:t>
            </a:r>
          </a:p>
          <a:p>
            <a:endParaRPr lang="en-US" baseline="0" dirty="0" smtClean="0"/>
          </a:p>
          <a:p>
            <a:pPr>
              <a:defRPr/>
            </a:pPr>
            <a:r>
              <a:rPr lang="en-US" i="1" dirty="0" smtClean="0">
                <a:solidFill>
                  <a:srgbClr val="FF0000"/>
                </a:solidFill>
              </a:rPr>
              <a:t>Advance slide…</a:t>
            </a:r>
          </a:p>
          <a:p>
            <a:pPr>
              <a:defRPr/>
            </a:pPr>
            <a:endParaRPr lang="en-US" i="1" dirty="0" smtClean="0"/>
          </a:p>
          <a:p>
            <a:r>
              <a:rPr lang="en-US" baseline="0" dirty="0" smtClean="0"/>
              <a:t>In our example, the Professional Practices score is 300 and the MSLs score is 365. The combined score of 665 falls into the “Effective” range.</a:t>
            </a:r>
          </a:p>
          <a:p>
            <a:endParaRPr lang="en-US" baseline="0" dirty="0" smtClean="0"/>
          </a:p>
          <a:p>
            <a:r>
              <a:rPr lang="en-US" baseline="0" dirty="0" smtClean="0"/>
              <a:t>This tool is part of the BloomBoard system and the Overall Rating will be calculated using the entered data.</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i="1" dirty="0" smtClean="0">
                <a:solidFill>
                  <a:srgbClr val="FF0000"/>
                </a:solidFill>
              </a:rPr>
              <a:t>Pause</a:t>
            </a:r>
            <a:r>
              <a:rPr lang="en-US" i="1" baseline="0" dirty="0" smtClean="0">
                <a:solidFill>
                  <a:srgbClr val="FF0000"/>
                </a:solidFill>
              </a:rPr>
              <a:t> for 5 seconds to allow r</a:t>
            </a:r>
            <a:r>
              <a:rPr lang="en-US" i="1" dirty="0" smtClean="0">
                <a:solidFill>
                  <a:srgbClr val="FF0000"/>
                </a:solidFill>
              </a:rPr>
              <a:t>eview</a:t>
            </a:r>
            <a:r>
              <a:rPr lang="en-US" i="1" baseline="0" dirty="0" smtClean="0">
                <a:solidFill>
                  <a:srgbClr val="FF0000"/>
                </a:solidFill>
              </a:rPr>
              <a:t> of slide contents…</a:t>
            </a:r>
            <a:endParaRPr lang="en-US" i="1" dirty="0" smtClean="0">
              <a:solidFill>
                <a:srgbClr val="FF0000"/>
              </a:solidFill>
            </a:endParaRPr>
          </a:p>
          <a:p>
            <a:endParaRPr lang="en-US" dirty="0"/>
          </a:p>
        </p:txBody>
      </p:sp>
      <p:sp>
        <p:nvSpPr>
          <p:cNvPr id="5" name="Date Placeholder 4"/>
          <p:cNvSpPr>
            <a:spLocks noGrp="1"/>
          </p:cNvSpPr>
          <p:nvPr>
            <p:ph type="dt" idx="10"/>
          </p:nvPr>
        </p:nvSpPr>
        <p:spPr/>
        <p:txBody>
          <a:bodyPr/>
          <a:lstStyle/>
          <a:p>
            <a:r>
              <a:rPr lang="en-US" dirty="0" smtClean="0"/>
              <a:t>Slide </a:t>
            </a:r>
            <a:fld id="{141E52F4-FD04-3E4A-9EC3-2DC710743DBF}" type="slidenum">
              <a:rPr lang="en-US" smtClean="0"/>
              <a:t>26</a:t>
            </a:fld>
            <a:endParaRPr lang="en-US" dirty="0"/>
          </a:p>
        </p:txBody>
      </p:sp>
      <p:sp>
        <p:nvSpPr>
          <p:cNvPr id="6" name="Header Placeholder 5"/>
          <p:cNvSpPr>
            <a:spLocks noGrp="1"/>
          </p:cNvSpPr>
          <p:nvPr>
            <p:ph type="hdr" sz="quarter" idx="11"/>
          </p:nvPr>
        </p:nvSpPr>
        <p:spPr/>
        <p:txBody>
          <a:bodyPr/>
          <a:lstStyle/>
          <a:p>
            <a:r>
              <a:rPr lang="en-US" dirty="0" smtClean="0"/>
              <a:t>SVVSD Licensed Staff Evaluation Model 2014-15</a:t>
            </a:r>
            <a:endParaRPr lang="en-US" dirty="0"/>
          </a:p>
        </p:txBody>
      </p:sp>
    </p:spTree>
    <p:extLst>
      <p:ext uri="{BB962C8B-B14F-4D97-AF65-F5344CB8AC3E}">
        <p14:creationId xmlns:p14="http://schemas.microsoft.com/office/powerpoint/2010/main" val="9317844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541338"/>
            <a:ext cx="4572000" cy="3429000"/>
          </a:xfrm>
        </p:spPr>
      </p:sp>
      <p:sp>
        <p:nvSpPr>
          <p:cNvPr id="3" name="Notes Placeholder 2"/>
          <p:cNvSpPr>
            <a:spLocks noGrp="1"/>
          </p:cNvSpPr>
          <p:nvPr>
            <p:ph type="body" idx="1"/>
          </p:nvPr>
        </p:nvSpPr>
        <p:spPr/>
        <p:txBody>
          <a:bodyPr/>
          <a:lstStyle/>
          <a:p>
            <a:r>
              <a:rPr lang="en-US" dirty="0" smtClean="0"/>
              <a:t>Since</a:t>
            </a:r>
            <a:r>
              <a:rPr lang="en-US" baseline="0" dirty="0" smtClean="0"/>
              <a:t> the District was a Pilot participant and most of our evaluators and licensed staff have experience with the BloomBoard Evaluation Performance Management System, we have decided to use this system again this year. Other Colorado Department of Education supported systems are being offered. However, the District has determined that all evaluations will be completed using BloomBoard. This decision was based on the need to have consistency of process and supporting materials.</a:t>
            </a:r>
          </a:p>
          <a:p>
            <a:endParaRPr lang="en-US" baseline="0" dirty="0" smtClean="0"/>
          </a:p>
          <a:p>
            <a:r>
              <a:rPr lang="en-US" baseline="0" dirty="0" smtClean="0"/>
              <a:t>Based on user feedback, BloomBoard has revised and updated the system trying to make it less cumbersome and more user-friendly.</a:t>
            </a:r>
          </a:p>
          <a:p>
            <a:endParaRPr lang="en-US" baseline="0" dirty="0" smtClean="0"/>
          </a:p>
          <a:p>
            <a:r>
              <a:rPr lang="en-US" baseline="0" dirty="0" smtClean="0"/>
              <a:t>This evaluation management system includes an interactive, online version of the rubrics, and all scoring formulas and rating calculations are built-in to assure consistent application and ease of use. This will help teachers and their evaluators focus on the ongoing conversations about performance as it relates to high quality teaching and learning.</a:t>
            </a:r>
          </a:p>
          <a:p>
            <a:endParaRPr lang="en-US" baseline="0" dirty="0" smtClean="0"/>
          </a:p>
        </p:txBody>
      </p:sp>
      <p:sp>
        <p:nvSpPr>
          <p:cNvPr id="5" name="Date Placeholder 4"/>
          <p:cNvSpPr>
            <a:spLocks noGrp="1"/>
          </p:cNvSpPr>
          <p:nvPr>
            <p:ph type="dt" idx="10"/>
          </p:nvPr>
        </p:nvSpPr>
        <p:spPr/>
        <p:txBody>
          <a:bodyPr/>
          <a:lstStyle/>
          <a:p>
            <a:r>
              <a:rPr lang="en-US" dirty="0" smtClean="0"/>
              <a:t>Slide </a:t>
            </a:r>
            <a:fld id="{BBD2CBE4-8C51-DF41-BFEB-C1D04009CA4E}" type="slidenum">
              <a:rPr lang="en-US" smtClean="0"/>
              <a:t>27</a:t>
            </a:fld>
            <a:endParaRPr lang="en-US" dirty="0"/>
          </a:p>
        </p:txBody>
      </p:sp>
      <p:sp>
        <p:nvSpPr>
          <p:cNvPr id="6" name="Header Placeholder 5"/>
          <p:cNvSpPr>
            <a:spLocks noGrp="1"/>
          </p:cNvSpPr>
          <p:nvPr>
            <p:ph type="hdr" sz="quarter" idx="11"/>
          </p:nvPr>
        </p:nvSpPr>
        <p:spPr/>
        <p:txBody>
          <a:bodyPr/>
          <a:lstStyle/>
          <a:p>
            <a:r>
              <a:rPr lang="en-US" dirty="0" smtClean="0"/>
              <a:t>SVVSD Licensed Staff Evaluation Model 2014-15</a:t>
            </a:r>
            <a:endParaRPr lang="en-US" dirty="0"/>
          </a:p>
        </p:txBody>
      </p:sp>
    </p:spTree>
    <p:extLst>
      <p:ext uri="{BB962C8B-B14F-4D97-AF65-F5344CB8AC3E}">
        <p14:creationId xmlns:p14="http://schemas.microsoft.com/office/powerpoint/2010/main" val="19494422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541338"/>
            <a:ext cx="4572000" cy="3429000"/>
          </a:xfrm>
        </p:spPr>
      </p:sp>
      <p:sp>
        <p:nvSpPr>
          <p:cNvPr id="3" name="Notes Placeholder 2"/>
          <p:cNvSpPr>
            <a:spLocks noGrp="1"/>
          </p:cNvSpPr>
          <p:nvPr>
            <p:ph type="body" idx="1"/>
          </p:nvPr>
        </p:nvSpPr>
        <p:spPr/>
        <p:txBody>
          <a:bodyPr/>
          <a:lstStyle/>
          <a:p>
            <a:r>
              <a:rPr lang="en-US" dirty="0" smtClean="0"/>
              <a:t>All licensed staff will be assigned to one of the following Colorado Department of Education approved rubrics. The assigned rubric can </a:t>
            </a:r>
            <a:r>
              <a:rPr lang="en-US" baseline="0" dirty="0" smtClean="0"/>
              <a:t>be accessed </a:t>
            </a:r>
            <a:r>
              <a:rPr lang="en-US" dirty="0" smtClean="0"/>
              <a:t>in both</a:t>
            </a:r>
            <a:r>
              <a:rPr lang="en-US" baseline="0" dirty="0" smtClean="0"/>
              <a:t> the evaluator and licensed staff dashboards in </a:t>
            </a:r>
            <a:r>
              <a:rPr lang="en-US" dirty="0" smtClean="0"/>
              <a:t>BloomBoard.</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Since much of the work Teachers on Special Assignments or TOSAs do is not aligned with one of these rubrics, they are exempt from the this evaluation system and will be evaluated by their supervisors using other District evaluation processes. However, all of these staff members will receive a final overall rating of </a:t>
            </a:r>
            <a:r>
              <a:rPr lang="en-US" dirty="0" smtClean="0"/>
              <a:t>Highly Effective, Effective,</a:t>
            </a:r>
            <a:r>
              <a:rPr lang="en-US" baseline="0" dirty="0" smtClean="0"/>
              <a:t> </a:t>
            </a:r>
            <a:r>
              <a:rPr lang="en-US" dirty="0" smtClean="0"/>
              <a:t>Partially Effective</a:t>
            </a:r>
            <a:r>
              <a:rPr lang="en-US" baseline="0" dirty="0" smtClean="0"/>
              <a:t> or  </a:t>
            </a:r>
            <a:r>
              <a:rPr lang="en-US" dirty="0" smtClean="0"/>
              <a:t>Ineffective</a:t>
            </a:r>
            <a:r>
              <a:rPr lang="en-US" baseline="0" dirty="0" smtClean="0"/>
              <a:t>.</a:t>
            </a:r>
          </a:p>
          <a:p>
            <a:endParaRPr lang="en-US" baseline="0" dirty="0" smtClean="0"/>
          </a:p>
          <a:p>
            <a:r>
              <a:rPr lang="en-US" baseline="0" dirty="0" smtClean="0"/>
              <a:t>The link on the screen is where copies of all Colorado Department of Education approved rubrics can be viewed and downloaded.</a:t>
            </a:r>
          </a:p>
          <a:p>
            <a:endParaRPr lang="en-US" sz="1200" baseline="0" dirty="0" smtClean="0"/>
          </a:p>
        </p:txBody>
      </p:sp>
      <p:sp>
        <p:nvSpPr>
          <p:cNvPr id="4" name="Header Placeholder 3"/>
          <p:cNvSpPr>
            <a:spLocks noGrp="1"/>
          </p:cNvSpPr>
          <p:nvPr>
            <p:ph type="hdr" sz="quarter" idx="10"/>
          </p:nvPr>
        </p:nvSpPr>
        <p:spPr/>
        <p:txBody>
          <a:bodyPr/>
          <a:lstStyle/>
          <a:p>
            <a:r>
              <a:rPr lang="en-US" dirty="0" smtClean="0"/>
              <a:t>SVVSD Licensed Staff Evaluation Model 2014-15</a:t>
            </a:r>
            <a:endParaRPr lang="en-US" dirty="0"/>
          </a:p>
        </p:txBody>
      </p:sp>
      <p:sp>
        <p:nvSpPr>
          <p:cNvPr id="5" name="Date Placeholder 4"/>
          <p:cNvSpPr>
            <a:spLocks noGrp="1"/>
          </p:cNvSpPr>
          <p:nvPr>
            <p:ph type="dt" idx="11"/>
          </p:nvPr>
        </p:nvSpPr>
        <p:spPr/>
        <p:txBody>
          <a:bodyPr/>
          <a:lstStyle/>
          <a:p>
            <a:r>
              <a:rPr lang="en-US" dirty="0" smtClean="0"/>
              <a:t>Slide </a:t>
            </a:r>
            <a:fld id="{41C2AC64-6A3D-3844-9B36-447151CCA81F}" type="slidenum">
              <a:rPr lang="en-US" smtClean="0"/>
              <a:t>28</a:t>
            </a:fld>
            <a:endParaRPr lang="en-US" dirty="0"/>
          </a:p>
        </p:txBody>
      </p:sp>
    </p:spTree>
    <p:extLst>
      <p:ext uri="{BB962C8B-B14F-4D97-AF65-F5344CB8AC3E}">
        <p14:creationId xmlns:p14="http://schemas.microsoft.com/office/powerpoint/2010/main" val="21723884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541338"/>
            <a:ext cx="4572000" cy="3429000"/>
          </a:xfrm>
        </p:spPr>
      </p:sp>
      <p:sp>
        <p:nvSpPr>
          <p:cNvPr id="3" name="Notes Placeholder 2"/>
          <p:cNvSpPr>
            <a:spLocks noGrp="1"/>
          </p:cNvSpPr>
          <p:nvPr>
            <p:ph type="body" idx="1"/>
          </p:nvPr>
        </p:nvSpPr>
        <p:spPr/>
        <p:txBody>
          <a:bodyPr/>
          <a:lstStyle/>
          <a:p>
            <a:r>
              <a:rPr lang="en-US" dirty="0" smtClean="0"/>
              <a:t>There are four events</a:t>
            </a:r>
            <a:r>
              <a:rPr lang="en-US" baseline="0" dirty="0" smtClean="0"/>
              <a:t> that must be scheduled and completed using the BloomBoard Online Evaluation System. They are shown here:</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0" i="1" baseline="0" dirty="0" smtClean="0">
                <a:solidFill>
                  <a:srgbClr val="FF0000"/>
                </a:solidFill>
              </a:rPr>
              <a:t>Advance slide…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0" i="1"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0" baseline="0" dirty="0" smtClean="0"/>
              <a:t>The first is scheduling and completing the Self-Assessment (</a:t>
            </a:r>
            <a:r>
              <a:rPr lang="en-US" b="0" i="1" baseline="0" dirty="0" smtClean="0"/>
              <a:t>pause for 5 seconds so slide contents can be reviewed, then advance the slide…</a:t>
            </a:r>
            <a:r>
              <a:rPr lang="en-US" b="0" i="0" baseline="0" dirty="0" smtClean="0"/>
              <a:t>)</a:t>
            </a:r>
            <a:endParaRPr lang="en-US" b="0" i="1"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0" i="0" kern="1200" baseline="0" dirty="0" smtClean="0">
              <a:solidFill>
                <a:schemeClr val="tx1"/>
              </a:solidFill>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b="0" baseline="0" dirty="0" smtClean="0"/>
              <a:t>Second is the two step process of submitting and approving Measures of Student Learning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i="1" dirty="0">
                <a:solidFill>
                  <a:srgbClr val="FF0000"/>
                </a:solidFill>
              </a:rPr>
              <a:t>P</a:t>
            </a:r>
            <a:r>
              <a:rPr lang="en-US" b="0" i="1" baseline="0" dirty="0" smtClean="0">
                <a:solidFill>
                  <a:srgbClr val="FF0000"/>
                </a:solidFill>
              </a:rPr>
              <a:t>ause for 5 seconds so slide contents can be reviewed, then advance the slide…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0" i="0" kern="1200" baseline="0" dirty="0" smtClean="0">
              <a:solidFill>
                <a:schemeClr val="tx1"/>
              </a:solidFill>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b="0" i="0" kern="1200" baseline="0" dirty="0" smtClean="0">
                <a:solidFill>
                  <a:schemeClr val="tx1"/>
                </a:solidFill>
              </a:rPr>
              <a:t>Scheduling and documenting the Mid-Year Review event is another required event that must be completed using </a:t>
            </a:r>
            <a:r>
              <a:rPr lang="en-US" b="0" i="0" kern="1200" baseline="0" dirty="0" err="1" smtClean="0">
                <a:solidFill>
                  <a:schemeClr val="tx1"/>
                </a:solidFill>
              </a:rPr>
              <a:t>BloomBoard</a:t>
            </a:r>
            <a:r>
              <a:rPr lang="en-US" b="0" baseline="0" dirty="0" smtClean="0"/>
              <a:t>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b="0" baseline="0" dirty="0" smtClean="0">
              <a:solidFill>
                <a:srgbClr val="FF0000"/>
              </a:solidFill>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i="1" dirty="0">
                <a:solidFill>
                  <a:srgbClr val="FF0000"/>
                </a:solidFill>
              </a:rPr>
              <a:t>P</a:t>
            </a:r>
            <a:r>
              <a:rPr lang="en-US" b="0" i="1" baseline="0" dirty="0" smtClean="0">
                <a:solidFill>
                  <a:srgbClr val="FF0000"/>
                </a:solidFill>
              </a:rPr>
              <a:t>ause for 5 seconds so slide contents can be reviewed, then advance the slide…</a:t>
            </a:r>
            <a:endParaRPr lang="en-US" b="0" i="0" baseline="0" dirty="0" smtClean="0">
              <a:solidFill>
                <a:srgbClr val="FF0000"/>
              </a:solidFill>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b="0" i="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0" baseline="0" dirty="0" smtClean="0"/>
              <a:t>The final required event that must be completed using BloomBoard is the process of scheduling the two End of Year Review Events</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i="1" dirty="0">
                <a:solidFill>
                  <a:srgbClr val="FF0000"/>
                </a:solidFill>
              </a:rPr>
              <a:t>P</a:t>
            </a:r>
            <a:r>
              <a:rPr lang="en-US" b="0" i="1" baseline="0" dirty="0" smtClean="0">
                <a:solidFill>
                  <a:srgbClr val="FF0000"/>
                </a:solidFill>
              </a:rPr>
              <a:t>ause for 5 seconds so slide contents can be reviewed, then advance the slide…</a:t>
            </a:r>
            <a:endParaRPr lang="en-US" b="0" i="0" baseline="0" dirty="0" smtClean="0">
              <a:solidFill>
                <a:srgbClr val="FF0000"/>
              </a:solidFill>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b="0" i="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0" i="0" baseline="0" dirty="0" smtClean="0"/>
              <a:t>Specific guidance in using BloomBoard for each of these required events will be made available separately.</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0" i="0" baseline="0" dirty="0" smtClean="0"/>
          </a:p>
        </p:txBody>
      </p:sp>
      <p:sp>
        <p:nvSpPr>
          <p:cNvPr id="5" name="Date Placeholder 4"/>
          <p:cNvSpPr>
            <a:spLocks noGrp="1"/>
          </p:cNvSpPr>
          <p:nvPr>
            <p:ph type="dt" idx="10"/>
          </p:nvPr>
        </p:nvSpPr>
        <p:spPr/>
        <p:txBody>
          <a:bodyPr/>
          <a:lstStyle/>
          <a:p>
            <a:r>
              <a:rPr lang="en-US" dirty="0" smtClean="0"/>
              <a:t>Slide </a:t>
            </a:r>
            <a:fld id="{CC9E6ED8-2EBC-954E-A005-58F45791D64F}" type="slidenum">
              <a:rPr lang="en-US" smtClean="0"/>
              <a:t>29</a:t>
            </a:fld>
            <a:endParaRPr lang="en-US" dirty="0"/>
          </a:p>
        </p:txBody>
      </p:sp>
      <p:sp>
        <p:nvSpPr>
          <p:cNvPr id="6" name="Header Placeholder 5"/>
          <p:cNvSpPr>
            <a:spLocks noGrp="1"/>
          </p:cNvSpPr>
          <p:nvPr>
            <p:ph type="hdr" sz="quarter" idx="11"/>
          </p:nvPr>
        </p:nvSpPr>
        <p:spPr/>
        <p:txBody>
          <a:bodyPr/>
          <a:lstStyle/>
          <a:p>
            <a:r>
              <a:rPr lang="en-US" dirty="0" smtClean="0"/>
              <a:t>SVVSD Licensed Staff Evaluation Model 2014-15</a:t>
            </a:r>
            <a:endParaRPr lang="en-US" dirty="0"/>
          </a:p>
        </p:txBody>
      </p:sp>
    </p:spTree>
    <p:extLst>
      <p:ext uri="{BB962C8B-B14F-4D97-AF65-F5344CB8AC3E}">
        <p14:creationId xmlns:p14="http://schemas.microsoft.com/office/powerpoint/2010/main" val="2056672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541338"/>
            <a:ext cx="4572000" cy="3429000"/>
          </a:xfrm>
        </p:spPr>
      </p:sp>
      <p:sp>
        <p:nvSpPr>
          <p:cNvPr id="3" name="Notes Placeholder 2"/>
          <p:cNvSpPr>
            <a:spLocks noGrp="1"/>
          </p:cNvSpPr>
          <p:nvPr>
            <p:ph type="body" idx="1"/>
          </p:nvPr>
        </p:nvSpPr>
        <p:spPr/>
        <p:txBody>
          <a:bodyPr/>
          <a:lstStyle/>
          <a:p>
            <a:r>
              <a:rPr lang="en-US" b="0" i="0" kern="1200" dirty="0" smtClean="0">
                <a:solidFill>
                  <a:schemeClr val="tx1"/>
                </a:solidFill>
              </a:rPr>
              <a:t>Senate Bill 191 changed the way both principals and licensed</a:t>
            </a:r>
            <a:r>
              <a:rPr lang="en-US" b="0" i="0" kern="1200" baseline="0" dirty="0" smtClean="0">
                <a:solidFill>
                  <a:schemeClr val="tx1"/>
                </a:solidFill>
              </a:rPr>
              <a:t> staff members</a:t>
            </a:r>
            <a:r>
              <a:rPr lang="en-US" b="0" i="0" kern="1200" dirty="0" smtClean="0">
                <a:solidFill>
                  <a:schemeClr val="tx1"/>
                </a:solidFill>
              </a:rPr>
              <a:t> are evaluated.</a:t>
            </a:r>
            <a:r>
              <a:rPr lang="en-US" b="0" i="0" kern="1200" baseline="0" dirty="0" smtClean="0">
                <a:solidFill>
                  <a:schemeClr val="tx1"/>
                </a:solidFill>
              </a:rPr>
              <a:t> T</a:t>
            </a:r>
            <a:r>
              <a:rPr lang="en-US" b="0" i="0" kern="1200" dirty="0" smtClean="0">
                <a:solidFill>
                  <a:schemeClr val="tx1"/>
                </a:solidFill>
              </a:rPr>
              <a:t>he ultimate goal is to continuously support professional growth and, in turn, accelerating student achievement.</a:t>
            </a:r>
          </a:p>
          <a:p>
            <a:endParaRPr lang="en-US" b="0" i="0" kern="1200" dirty="0" smtClean="0">
              <a:solidFill>
                <a:schemeClr val="tx1"/>
              </a:solidFill>
            </a:endParaRPr>
          </a:p>
          <a:p>
            <a:r>
              <a:rPr lang="en-US" b="0" i="0" kern="1200" baseline="0" dirty="0" smtClean="0">
                <a:solidFill>
                  <a:schemeClr val="tx1"/>
                </a:solidFill>
              </a:rPr>
              <a:t>This slide lists some of these changes.</a:t>
            </a:r>
            <a:endParaRPr lang="en-US" b="0" i="0" kern="1200" dirty="0" smtClean="0">
              <a:solidFill>
                <a:schemeClr val="tx1"/>
              </a:solidFill>
            </a:endParaRPr>
          </a:p>
          <a:p>
            <a:endParaRPr lang="en-US" b="0" i="0" kern="1200" dirty="0" smtClean="0">
              <a:solidFill>
                <a:schemeClr val="tx1"/>
              </a:solidFill>
            </a:endParaRPr>
          </a:p>
          <a:p>
            <a:r>
              <a:rPr lang="en-US" i="1" dirty="0" smtClean="0">
                <a:solidFill>
                  <a:srgbClr val="FF0000"/>
                </a:solidFill>
              </a:rPr>
              <a:t>Pause </a:t>
            </a:r>
            <a:r>
              <a:rPr lang="en-US" i="1" dirty="0">
                <a:solidFill>
                  <a:srgbClr val="FF0000"/>
                </a:solidFill>
              </a:rPr>
              <a:t>for 10 seconds to allow review of slide contents…</a:t>
            </a:r>
          </a:p>
          <a:p>
            <a:endParaRPr lang="en-US" b="0" i="0" kern="1200" dirty="0" smtClean="0">
              <a:solidFill>
                <a:schemeClr val="tx1"/>
              </a:solidFill>
            </a:endParaRPr>
          </a:p>
        </p:txBody>
      </p:sp>
      <p:sp>
        <p:nvSpPr>
          <p:cNvPr id="5" name="Date Placeholder 4"/>
          <p:cNvSpPr>
            <a:spLocks noGrp="1"/>
          </p:cNvSpPr>
          <p:nvPr>
            <p:ph type="dt" idx="10"/>
          </p:nvPr>
        </p:nvSpPr>
        <p:spPr/>
        <p:txBody>
          <a:bodyPr/>
          <a:lstStyle/>
          <a:p>
            <a:r>
              <a:rPr lang="en-US" dirty="0" smtClean="0"/>
              <a:t>Slide </a:t>
            </a:r>
            <a:fld id="{B112CB26-91C2-214C-BB73-08789DBDF349}" type="slidenum">
              <a:rPr lang="en-US" smtClean="0"/>
              <a:t>3</a:t>
            </a:fld>
            <a:endParaRPr lang="en-US" dirty="0"/>
          </a:p>
        </p:txBody>
      </p:sp>
      <p:sp>
        <p:nvSpPr>
          <p:cNvPr id="6" name="Header Placeholder 5"/>
          <p:cNvSpPr>
            <a:spLocks noGrp="1"/>
          </p:cNvSpPr>
          <p:nvPr>
            <p:ph type="hdr" sz="quarter" idx="11"/>
          </p:nvPr>
        </p:nvSpPr>
        <p:spPr/>
        <p:txBody>
          <a:bodyPr/>
          <a:lstStyle/>
          <a:p>
            <a:r>
              <a:rPr lang="en-US" dirty="0" smtClean="0"/>
              <a:t>SVVSD Licensed Staff Evaluation Model 2014-15</a:t>
            </a:r>
            <a:endParaRPr lang="en-US" dirty="0"/>
          </a:p>
        </p:txBody>
      </p:sp>
    </p:spTree>
    <p:extLst>
      <p:ext uri="{BB962C8B-B14F-4D97-AF65-F5344CB8AC3E}">
        <p14:creationId xmlns:p14="http://schemas.microsoft.com/office/powerpoint/2010/main" val="37833277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541338"/>
            <a:ext cx="4572000" cy="3429000"/>
          </a:xfrm>
        </p:spPr>
      </p:sp>
      <p:sp>
        <p:nvSpPr>
          <p:cNvPr id="3" name="Notes Placeholder 2"/>
          <p:cNvSpPr>
            <a:spLocks noGrp="1"/>
          </p:cNvSpPr>
          <p:nvPr>
            <p:ph type="body" idx="1"/>
          </p:nvPr>
        </p:nvSpPr>
        <p:spPr/>
        <p:txBody>
          <a:bodyPr/>
          <a:lstStyle/>
          <a:p>
            <a:r>
              <a:rPr lang="en-US" dirty="0" smtClean="0"/>
              <a:t>This screen</a:t>
            </a:r>
            <a:r>
              <a:rPr lang="en-US" baseline="0" dirty="0" smtClean="0"/>
              <a:t> shot of the new BloomBoard Evaluator Dashboard shows two required evaluation activities that are not have to be completed using </a:t>
            </a:r>
            <a:r>
              <a:rPr lang="en-US" baseline="0" dirty="0" err="1" smtClean="0"/>
              <a:t>BloomBoard</a:t>
            </a:r>
            <a:r>
              <a:rPr lang="en-US" baseline="0" dirty="0" smtClean="0"/>
              <a:t>. Some evaluators may use a different process for scheduling and documenting Classroom Observations and Walk-throughs. Whatever system the evaluator uses, the requirements of the Agreement language must be followed.</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0" i="1" baseline="0" dirty="0" smtClean="0">
                <a:solidFill>
                  <a:srgbClr val="FF0000"/>
                </a:solidFill>
              </a:rPr>
              <a:t>Advance slide…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0" i="1"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0" baseline="0" dirty="0" smtClean="0"/>
              <a:t>Collecting artifacts and evidence to support performance or ratings is an important part of the evaluation process. Artifacts should be limited to only those areas where there is not agreement on performance or ratings. It is optional for both evaluators and licensed staff members to use BloomBoard to collect and document artifacts. </a:t>
            </a:r>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sz="1100" b="0" i="1"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i="1" dirty="0">
                <a:solidFill>
                  <a:srgbClr val="FF0000"/>
                </a:solidFill>
              </a:rPr>
              <a:t>P</a:t>
            </a:r>
            <a:r>
              <a:rPr lang="en-US" sz="1100" b="0" i="1" baseline="0" dirty="0" smtClean="0">
                <a:solidFill>
                  <a:srgbClr val="FF0000"/>
                </a:solidFill>
              </a:rPr>
              <a:t>ause for 5 seconds so slide contents can be reviewed, then advance the slide…</a:t>
            </a:r>
            <a:endParaRPr lang="en-US" sz="1100" b="0" i="0" baseline="0" dirty="0" smtClean="0">
              <a:solidFill>
                <a:srgbClr val="FF0000"/>
              </a:solidFill>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Ratings Review event is also optional. It can be used for ether evaluators or licensed staff members to share individual snapshots of the Rubric ratings outside of the Mid-Year and End of Year events.</a:t>
            </a:r>
          </a:p>
          <a:p>
            <a:endParaRPr lang="en-US" baseline="0" dirty="0" smtClean="0"/>
          </a:p>
        </p:txBody>
      </p:sp>
      <p:sp>
        <p:nvSpPr>
          <p:cNvPr id="5" name="Date Placeholder 4"/>
          <p:cNvSpPr>
            <a:spLocks noGrp="1"/>
          </p:cNvSpPr>
          <p:nvPr>
            <p:ph type="dt" idx="10"/>
          </p:nvPr>
        </p:nvSpPr>
        <p:spPr/>
        <p:txBody>
          <a:bodyPr/>
          <a:lstStyle/>
          <a:p>
            <a:r>
              <a:rPr lang="en-US" dirty="0" smtClean="0"/>
              <a:t>Slide </a:t>
            </a:r>
            <a:fld id="{7E80C52D-4244-7A48-8A4A-58908D88645C}" type="slidenum">
              <a:rPr lang="en-US" smtClean="0"/>
              <a:t>30</a:t>
            </a:fld>
            <a:endParaRPr lang="en-US" dirty="0"/>
          </a:p>
        </p:txBody>
      </p:sp>
      <p:sp>
        <p:nvSpPr>
          <p:cNvPr id="6" name="Header Placeholder 5"/>
          <p:cNvSpPr>
            <a:spLocks noGrp="1"/>
          </p:cNvSpPr>
          <p:nvPr>
            <p:ph type="hdr" sz="quarter" idx="11"/>
          </p:nvPr>
        </p:nvSpPr>
        <p:spPr/>
        <p:txBody>
          <a:bodyPr/>
          <a:lstStyle/>
          <a:p>
            <a:r>
              <a:rPr lang="en-US" dirty="0" smtClean="0"/>
              <a:t>SVVSD Licensed Staff Evaluation Model 2014-15</a:t>
            </a:r>
            <a:endParaRPr lang="en-US" dirty="0"/>
          </a:p>
        </p:txBody>
      </p:sp>
    </p:spTree>
    <p:extLst>
      <p:ext uri="{BB962C8B-B14F-4D97-AF65-F5344CB8AC3E}">
        <p14:creationId xmlns:p14="http://schemas.microsoft.com/office/powerpoint/2010/main" val="20566721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541338"/>
            <a:ext cx="4572000" cy="3429000"/>
          </a:xfrm>
        </p:spPr>
      </p:sp>
      <p:sp>
        <p:nvSpPr>
          <p:cNvPr id="3" name="Notes Placeholder 2"/>
          <p:cNvSpPr>
            <a:spLocks noGrp="1"/>
          </p:cNvSpPr>
          <p:nvPr>
            <p:ph type="body" idx="1"/>
          </p:nvPr>
        </p:nvSpPr>
        <p:spPr/>
        <p:txBody>
          <a:bodyPr/>
          <a:lstStyle/>
          <a:p>
            <a:r>
              <a:rPr lang="en-US" dirty="0" smtClean="0"/>
              <a:t>The web</a:t>
            </a:r>
            <a:r>
              <a:rPr lang="en-US" baseline="0" dirty="0" smtClean="0"/>
              <a:t> address</a:t>
            </a:r>
            <a:r>
              <a:rPr lang="en-US" dirty="0" smtClean="0"/>
              <a:t> on the screen is used to access the BloomBoard</a:t>
            </a:r>
            <a:r>
              <a:rPr lang="en-US" baseline="0" dirty="0" smtClean="0"/>
              <a:t> login page. Your District email address and BloomBoard password will open the appropriate evaluator or licensed staff dashboard.</a:t>
            </a:r>
          </a:p>
          <a:p>
            <a:endParaRPr lang="en-US" baseline="0" dirty="0" smtClean="0"/>
          </a:p>
          <a:p>
            <a:r>
              <a:rPr lang="en-US" baseline="0" dirty="0" smtClean="0"/>
              <a:t>More specific training on each phase of the evaluation process will be provided throughout the year.</a:t>
            </a:r>
          </a:p>
          <a:p>
            <a:endParaRPr lang="en-US" dirty="0"/>
          </a:p>
        </p:txBody>
      </p:sp>
      <p:sp>
        <p:nvSpPr>
          <p:cNvPr id="4" name="Header Placeholder 3"/>
          <p:cNvSpPr>
            <a:spLocks noGrp="1"/>
          </p:cNvSpPr>
          <p:nvPr>
            <p:ph type="hdr" sz="quarter" idx="10"/>
          </p:nvPr>
        </p:nvSpPr>
        <p:spPr/>
        <p:txBody>
          <a:bodyPr/>
          <a:lstStyle/>
          <a:p>
            <a:r>
              <a:rPr lang="en-US" dirty="0" smtClean="0"/>
              <a:t>SVVSD Licensed Staff Evaluation Model 2014-15</a:t>
            </a:r>
            <a:endParaRPr lang="en-US" dirty="0"/>
          </a:p>
        </p:txBody>
      </p:sp>
      <p:sp>
        <p:nvSpPr>
          <p:cNvPr id="5" name="Date Placeholder 4"/>
          <p:cNvSpPr>
            <a:spLocks noGrp="1"/>
          </p:cNvSpPr>
          <p:nvPr>
            <p:ph type="dt" idx="11"/>
          </p:nvPr>
        </p:nvSpPr>
        <p:spPr/>
        <p:txBody>
          <a:bodyPr/>
          <a:lstStyle/>
          <a:p>
            <a:r>
              <a:rPr lang="en-US" dirty="0" smtClean="0"/>
              <a:t>Slide </a:t>
            </a:r>
            <a:fld id="{D28AAEA2-E5A1-FC4B-A92C-B22791DBF297}" type="slidenum">
              <a:rPr lang="en-US" smtClean="0"/>
              <a:t>31</a:t>
            </a:fld>
            <a:endParaRPr lang="en-US" dirty="0"/>
          </a:p>
        </p:txBody>
      </p:sp>
    </p:spTree>
    <p:extLst>
      <p:ext uri="{BB962C8B-B14F-4D97-AF65-F5344CB8AC3E}">
        <p14:creationId xmlns:p14="http://schemas.microsoft.com/office/powerpoint/2010/main" val="23725490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541338"/>
            <a:ext cx="4572000" cy="3429000"/>
          </a:xfrm>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0"/>
          </p:nvPr>
        </p:nvSpPr>
        <p:spPr/>
        <p:txBody>
          <a:bodyPr/>
          <a:lstStyle/>
          <a:p>
            <a:r>
              <a:rPr lang="en-US" dirty="0" smtClean="0"/>
              <a:t>Slide </a:t>
            </a:r>
            <a:fld id="{6E5E44BD-1008-9E49-B43C-BDE4DA05BD94}" type="slidenum">
              <a:rPr lang="en-US" smtClean="0"/>
              <a:t>32</a:t>
            </a:fld>
            <a:endParaRPr lang="en-US" dirty="0"/>
          </a:p>
        </p:txBody>
      </p:sp>
      <p:sp>
        <p:nvSpPr>
          <p:cNvPr id="6" name="Header Placeholder 5"/>
          <p:cNvSpPr>
            <a:spLocks noGrp="1"/>
          </p:cNvSpPr>
          <p:nvPr>
            <p:ph type="hdr" sz="quarter" idx="11"/>
          </p:nvPr>
        </p:nvSpPr>
        <p:spPr/>
        <p:txBody>
          <a:bodyPr/>
          <a:lstStyle/>
          <a:p>
            <a:r>
              <a:rPr lang="en-US" dirty="0" smtClean="0"/>
              <a:t>SVVSD Licensed Staff Evaluation Model 2014-15</a:t>
            </a:r>
            <a:endParaRPr lang="en-US" dirty="0"/>
          </a:p>
        </p:txBody>
      </p:sp>
    </p:spTree>
    <p:extLst>
      <p:ext uri="{BB962C8B-B14F-4D97-AF65-F5344CB8AC3E}">
        <p14:creationId xmlns:p14="http://schemas.microsoft.com/office/powerpoint/2010/main" val="34230720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541338"/>
            <a:ext cx="4572000" cy="3429000"/>
          </a:xfrm>
        </p:spPr>
      </p:sp>
      <p:sp>
        <p:nvSpPr>
          <p:cNvPr id="3" name="Notes Placeholder 2"/>
          <p:cNvSpPr>
            <a:spLocks noGrp="1"/>
          </p:cNvSpPr>
          <p:nvPr>
            <p:ph type="body" idx="1"/>
          </p:nvPr>
        </p:nvSpPr>
        <p:spPr/>
        <p:txBody>
          <a:bodyPr/>
          <a:lstStyle/>
          <a:p>
            <a:r>
              <a:rPr lang="en-US" sz="1100" kern="1200" dirty="0" smtClean="0">
                <a:solidFill>
                  <a:schemeClr val="tx1"/>
                </a:solidFill>
                <a:effectLst/>
              </a:rPr>
              <a:t>The evaluation process focuses on these key priorities:</a:t>
            </a:r>
          </a:p>
          <a:p>
            <a:endParaRPr lang="en-US" sz="1100" dirty="0" smtClean="0"/>
          </a:p>
          <a:p>
            <a:pPr marL="0" indent="0">
              <a:buFont typeface="Arial"/>
              <a:buNone/>
            </a:pPr>
            <a:r>
              <a:rPr lang="en-US" sz="1100" kern="1200" dirty="0" smtClean="0">
                <a:solidFill>
                  <a:schemeClr val="tx1"/>
                </a:solidFill>
                <a:effectLst/>
              </a:rPr>
              <a:t>Data is used to inform decisions, but human judgment will always be an essential component of evaluations.</a:t>
            </a:r>
          </a:p>
          <a:p>
            <a:pPr marL="0" indent="0">
              <a:buFont typeface="Arial"/>
              <a:buNone/>
            </a:pPr>
            <a:endParaRPr lang="en-US" sz="1100" kern="1200" dirty="0" smtClean="0">
              <a:solidFill>
                <a:schemeClr val="tx1"/>
              </a:solidFill>
              <a:effectLst/>
            </a:endParaRPr>
          </a:p>
          <a:p>
            <a:pPr marL="0" indent="0">
              <a:buFont typeface="Arial"/>
              <a:buNone/>
            </a:pPr>
            <a:r>
              <a:rPr lang="en-US" sz="1100" kern="1200" dirty="0" smtClean="0">
                <a:solidFill>
                  <a:schemeClr val="tx1"/>
                </a:solidFill>
                <a:effectLst/>
              </a:rPr>
              <a:t>Continuous improvement</a:t>
            </a:r>
            <a:r>
              <a:rPr lang="en-US" sz="1100" kern="1200" baseline="0" dirty="0" smtClean="0">
                <a:solidFill>
                  <a:schemeClr val="tx1"/>
                </a:solidFill>
                <a:effectLst/>
              </a:rPr>
              <a:t> is the primary focus of the evaluation system</a:t>
            </a:r>
            <a:r>
              <a:rPr lang="en-US" dirty="0" smtClean="0"/>
              <a:t>. Improvement</a:t>
            </a:r>
            <a:r>
              <a:rPr lang="en-US" sz="1100" kern="1200" baseline="0" dirty="0" smtClean="0">
                <a:solidFill>
                  <a:schemeClr val="tx1"/>
                </a:solidFill>
                <a:effectLst/>
              </a:rPr>
              <a:t> is </a:t>
            </a:r>
            <a:r>
              <a:rPr lang="en-US" dirty="0" smtClean="0"/>
              <a:t>supported </a:t>
            </a:r>
            <a:r>
              <a:rPr lang="en-US" sz="1100" kern="1200" baseline="0" dirty="0" smtClean="0">
                <a:solidFill>
                  <a:schemeClr val="tx1"/>
                </a:solidFill>
                <a:effectLst/>
              </a:rPr>
              <a:t>with meaningful and credible feedback.</a:t>
            </a:r>
            <a:endParaRPr lang="en-US" sz="1100" kern="1200" dirty="0" smtClean="0">
              <a:solidFill>
                <a:schemeClr val="tx1"/>
              </a:solidFill>
              <a:effectLst/>
            </a:endParaRPr>
          </a:p>
          <a:p>
            <a:pPr marL="0" indent="0">
              <a:buFont typeface="Arial"/>
              <a:buNone/>
            </a:pPr>
            <a:endParaRPr lang="en-US" sz="1100" kern="1200" dirty="0" smtClean="0">
              <a:solidFill>
                <a:schemeClr val="tx1"/>
              </a:solidFill>
              <a:effectLst/>
            </a:endParaRPr>
          </a:p>
          <a:p>
            <a:pPr marL="0" indent="0">
              <a:buFont typeface="Arial"/>
              <a:buNone/>
            </a:pPr>
            <a:r>
              <a:rPr lang="en-US" sz="1100" kern="1200" dirty="0" smtClean="0">
                <a:solidFill>
                  <a:schemeClr val="tx1"/>
                </a:solidFill>
                <a:effectLst/>
              </a:rPr>
              <a:t>Collaboration</a:t>
            </a:r>
            <a:r>
              <a:rPr lang="en-US" sz="1100" kern="1200" baseline="0" dirty="0" smtClean="0">
                <a:solidFill>
                  <a:schemeClr val="tx1"/>
                </a:solidFill>
                <a:effectLst/>
              </a:rPr>
              <a:t> is a critical aspects of the system.</a:t>
            </a:r>
          </a:p>
          <a:p>
            <a:pPr marL="0" indent="0">
              <a:buFont typeface="Arial"/>
              <a:buNone/>
            </a:pPr>
            <a:endParaRPr lang="en-US" sz="1100" kern="1200" dirty="0" smtClean="0">
              <a:solidFill>
                <a:schemeClr val="tx1"/>
              </a:solidFill>
              <a:effectLst/>
            </a:endParaRPr>
          </a:p>
          <a:p>
            <a:pPr marL="0" indent="0">
              <a:buFont typeface="Arial"/>
              <a:buNone/>
            </a:pPr>
            <a:r>
              <a:rPr lang="en-US" sz="1100" kern="1200" dirty="0" smtClean="0">
                <a:solidFill>
                  <a:schemeClr val="tx1"/>
                </a:solidFill>
                <a:effectLst/>
              </a:rPr>
              <a:t>Evaluation takes place within a larger system that is aligned and supportive. </a:t>
            </a:r>
            <a:r>
              <a:rPr lang="en-US" sz="1100" dirty="0" smtClean="0"/>
              <a:t>The state-wide evaluation rubrics are closely aligned with local standards, the District supported teaching and learning cycle and the</a:t>
            </a:r>
            <a:r>
              <a:rPr lang="en-US" sz="1100" baseline="0" dirty="0" smtClean="0"/>
              <a:t> </a:t>
            </a:r>
            <a:r>
              <a:rPr lang="en-US" sz="1100" dirty="0" smtClean="0"/>
              <a:t>Tier 1 Instruction</a:t>
            </a:r>
            <a:r>
              <a:rPr lang="en-US" sz="1100" baseline="0" dirty="0" smtClean="0"/>
              <a:t> </a:t>
            </a:r>
            <a:r>
              <a:rPr lang="en-US" sz="1100" dirty="0" smtClean="0"/>
              <a:t>document.</a:t>
            </a:r>
          </a:p>
          <a:p>
            <a:pPr marL="0" indent="0">
              <a:buFont typeface="Arial"/>
              <a:buNone/>
            </a:pPr>
            <a:endParaRPr lang="en-US" sz="1100" dirty="0" smtClean="0"/>
          </a:p>
        </p:txBody>
      </p:sp>
      <p:sp>
        <p:nvSpPr>
          <p:cNvPr id="5" name="Date Placeholder 4"/>
          <p:cNvSpPr>
            <a:spLocks noGrp="1"/>
          </p:cNvSpPr>
          <p:nvPr>
            <p:ph type="dt" idx="10"/>
          </p:nvPr>
        </p:nvSpPr>
        <p:spPr/>
        <p:txBody>
          <a:bodyPr/>
          <a:lstStyle/>
          <a:p>
            <a:r>
              <a:rPr lang="en-US" dirty="0" smtClean="0"/>
              <a:t>Slide </a:t>
            </a:r>
            <a:fld id="{00A010BC-9EBA-8240-964A-D880E1ECC8C7}" type="slidenum">
              <a:rPr lang="en-US" smtClean="0"/>
              <a:t>4</a:t>
            </a:fld>
            <a:endParaRPr lang="en-US" dirty="0"/>
          </a:p>
        </p:txBody>
      </p:sp>
      <p:sp>
        <p:nvSpPr>
          <p:cNvPr id="6" name="Header Placeholder 5"/>
          <p:cNvSpPr>
            <a:spLocks noGrp="1"/>
          </p:cNvSpPr>
          <p:nvPr>
            <p:ph type="hdr" sz="quarter" idx="11"/>
          </p:nvPr>
        </p:nvSpPr>
        <p:spPr/>
        <p:txBody>
          <a:bodyPr/>
          <a:lstStyle/>
          <a:p>
            <a:r>
              <a:rPr lang="en-US" dirty="0" smtClean="0"/>
              <a:t>SVVSD Licensed Staff Evaluation Model 2014-15</a:t>
            </a:r>
            <a:endParaRPr lang="en-US" dirty="0"/>
          </a:p>
        </p:txBody>
      </p:sp>
    </p:spTree>
    <p:extLst>
      <p:ext uri="{BB962C8B-B14F-4D97-AF65-F5344CB8AC3E}">
        <p14:creationId xmlns:p14="http://schemas.microsoft.com/office/powerpoint/2010/main" val="1038429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541338"/>
            <a:ext cx="4572000" cy="3429000"/>
          </a:xfrm>
        </p:spPr>
      </p:sp>
      <p:sp>
        <p:nvSpPr>
          <p:cNvPr id="3" name="Notes Placeholder 2"/>
          <p:cNvSpPr>
            <a:spLocks noGrp="1"/>
          </p:cNvSpPr>
          <p:nvPr>
            <p:ph type="body" idx="1"/>
          </p:nvPr>
        </p:nvSpPr>
        <p:spPr/>
        <p:txBody>
          <a:bodyPr/>
          <a:lstStyle/>
          <a:p>
            <a:r>
              <a:rPr lang="en-US" sz="1100" dirty="0" smtClean="0"/>
              <a:t>T</a:t>
            </a:r>
            <a:r>
              <a:rPr lang="en-US" sz="1100" baseline="0" dirty="0" smtClean="0"/>
              <a:t>he framework for the State Model Evaluation System for teachers is shown here. Other licensed staff members will be evaluated on Quality Standards that are more closely aligned with the work they do. However, the basic framework listed here is still the basis for all licensed staff evaluations.</a:t>
            </a:r>
          </a:p>
          <a:p>
            <a:endParaRPr lang="en-US" sz="1100" baseline="0" dirty="0" smtClean="0"/>
          </a:p>
          <a:p>
            <a:r>
              <a:rPr lang="en-US" sz="1100" dirty="0" smtClean="0"/>
              <a:t>Professional Practice</a:t>
            </a:r>
            <a:r>
              <a:rPr lang="en-US" sz="1100" baseline="0" dirty="0" smtClean="0"/>
              <a:t> is the </a:t>
            </a:r>
            <a:r>
              <a:rPr lang="en-US" sz="1100" dirty="0" smtClean="0"/>
              <a:t> focus</a:t>
            </a:r>
            <a:r>
              <a:rPr lang="en-US" sz="1100" baseline="0" dirty="0" smtClean="0"/>
              <a:t> of </a:t>
            </a:r>
            <a:r>
              <a:rPr lang="en-US" sz="1100" dirty="0" smtClean="0"/>
              <a:t>the first five state Quality Standards,</a:t>
            </a:r>
            <a:r>
              <a:rPr lang="en-US" sz="1100" baseline="0" dirty="0" smtClean="0"/>
              <a:t> which accounts</a:t>
            </a:r>
            <a:r>
              <a:rPr lang="en-US" sz="1100" dirty="0" smtClean="0"/>
              <a:t> for 50 percent of the evaluation. These standards</a:t>
            </a:r>
            <a:r>
              <a:rPr lang="en-US" sz="1100" baseline="0" dirty="0" smtClean="0"/>
              <a:t> are used to assess the work licensed staff do and provide a basis for performance ratings.</a:t>
            </a:r>
            <a:endParaRPr lang="en-US" sz="1100" dirty="0" smtClean="0"/>
          </a:p>
          <a:p>
            <a:r>
              <a:rPr lang="en-US" sz="1100" dirty="0" smtClean="0"/>
              <a:t> </a:t>
            </a:r>
          </a:p>
          <a:p>
            <a:r>
              <a:rPr lang="en-US" sz="1100" baseline="0" dirty="0" smtClean="0"/>
              <a:t>The sixth Quality Standard </a:t>
            </a:r>
            <a:r>
              <a:rPr lang="en-US" sz="1100" dirty="0" smtClean="0"/>
              <a:t>regarding </a:t>
            </a:r>
            <a:r>
              <a:rPr lang="en-US" sz="1100" baseline="0" dirty="0" smtClean="0"/>
              <a:t>student academic growth is determined by Measures of Student Learning. These measures</a:t>
            </a:r>
            <a:r>
              <a:rPr lang="en-US" sz="1100" dirty="0" smtClean="0"/>
              <a:t> are developed locally </a:t>
            </a:r>
            <a:r>
              <a:rPr lang="en-US" sz="1100" baseline="0" dirty="0" smtClean="0"/>
              <a:t>and make-up the other 50 percent of the evaluation. They help determine if expected student learning is being achieved and is in alignment with performance as measured by the Professional Practices.</a:t>
            </a:r>
          </a:p>
          <a:p>
            <a:endParaRPr lang="en-US" sz="1100" dirty="0" smtClean="0"/>
          </a:p>
          <a:p>
            <a:r>
              <a:rPr lang="en-US" sz="1100" dirty="0" smtClean="0"/>
              <a:t>Ratings are received</a:t>
            </a:r>
            <a:r>
              <a:rPr lang="en-US" sz="1100" baseline="0" dirty="0" smtClean="0"/>
              <a:t> </a:t>
            </a:r>
            <a:r>
              <a:rPr lang="en-US" sz="1100" dirty="0" smtClean="0"/>
              <a:t>on both parts of the evaluation model.</a:t>
            </a:r>
            <a:r>
              <a:rPr lang="en-US" sz="1100" baseline="0" dirty="0" smtClean="0"/>
              <a:t> </a:t>
            </a:r>
            <a:r>
              <a:rPr lang="en-US" sz="1100" dirty="0" smtClean="0"/>
              <a:t>The ratings for the Professional Practices and Measures of Student Learning are combined to determine the Final</a:t>
            </a:r>
            <a:r>
              <a:rPr lang="en-US" sz="1100" baseline="0" dirty="0" smtClean="0"/>
              <a:t> </a:t>
            </a:r>
            <a:r>
              <a:rPr lang="en-US" sz="1100" dirty="0" smtClean="0"/>
              <a:t>Overall Rating.</a:t>
            </a:r>
          </a:p>
          <a:p>
            <a:endParaRPr lang="en-US" sz="1100" i="0" dirty="0" smtClean="0"/>
          </a:p>
        </p:txBody>
      </p:sp>
      <p:sp>
        <p:nvSpPr>
          <p:cNvPr id="5" name="Date Placeholder 4"/>
          <p:cNvSpPr>
            <a:spLocks noGrp="1"/>
          </p:cNvSpPr>
          <p:nvPr>
            <p:ph type="dt" idx="10"/>
          </p:nvPr>
        </p:nvSpPr>
        <p:spPr/>
        <p:txBody>
          <a:bodyPr/>
          <a:lstStyle/>
          <a:p>
            <a:r>
              <a:rPr lang="en-US" dirty="0" smtClean="0"/>
              <a:t>Slide </a:t>
            </a:r>
            <a:fld id="{01801A81-46EE-1A49-A66F-18DED5A15E06}" type="slidenum">
              <a:rPr lang="en-US" smtClean="0"/>
              <a:t>5</a:t>
            </a:fld>
            <a:endParaRPr lang="en-US" dirty="0"/>
          </a:p>
        </p:txBody>
      </p:sp>
      <p:sp>
        <p:nvSpPr>
          <p:cNvPr id="6" name="Header Placeholder 5"/>
          <p:cNvSpPr>
            <a:spLocks noGrp="1"/>
          </p:cNvSpPr>
          <p:nvPr>
            <p:ph type="hdr" sz="quarter" idx="11"/>
          </p:nvPr>
        </p:nvSpPr>
        <p:spPr/>
        <p:txBody>
          <a:bodyPr/>
          <a:lstStyle/>
          <a:p>
            <a:r>
              <a:rPr lang="en-US" dirty="0" smtClean="0"/>
              <a:t>SVVSD Licensed Staff Evaluation Model 2014-15</a:t>
            </a:r>
            <a:endParaRPr lang="en-US" dirty="0"/>
          </a:p>
        </p:txBody>
      </p:sp>
    </p:spTree>
    <p:extLst>
      <p:ext uri="{BB962C8B-B14F-4D97-AF65-F5344CB8AC3E}">
        <p14:creationId xmlns:p14="http://schemas.microsoft.com/office/powerpoint/2010/main" val="13552314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541338"/>
            <a:ext cx="4572000" cy="3429000"/>
          </a:xfrm>
        </p:spPr>
      </p:sp>
      <p:sp>
        <p:nvSpPr>
          <p:cNvPr id="3" name="Notes Placeholder 2"/>
          <p:cNvSpPr>
            <a:spLocks noGrp="1"/>
          </p:cNvSpPr>
          <p:nvPr>
            <p:ph type="body" idx="1"/>
          </p:nvPr>
        </p:nvSpPr>
        <p:spPr/>
        <p:txBody>
          <a:bodyPr/>
          <a:lstStyle/>
          <a:p>
            <a:r>
              <a:rPr lang="en-US" sz="1100" kern="1200" dirty="0" smtClean="0">
                <a:solidFill>
                  <a:schemeClr val="tx1"/>
                </a:solidFill>
                <a:effectLst/>
              </a:rPr>
              <a:t>The year-long cycle is aligned with the language in the Agreement between the</a:t>
            </a:r>
            <a:r>
              <a:rPr lang="en-US" sz="1100" kern="1200" baseline="0" dirty="0" smtClean="0">
                <a:solidFill>
                  <a:schemeClr val="tx1"/>
                </a:solidFill>
                <a:effectLst/>
              </a:rPr>
              <a:t> District and Association.</a:t>
            </a:r>
          </a:p>
          <a:p>
            <a:endParaRPr lang="en-US" sz="1100" kern="1200" baseline="0" dirty="0" smtClean="0">
              <a:solidFill>
                <a:schemeClr val="tx1"/>
              </a:solidFill>
              <a:effectLst/>
            </a:endParaRPr>
          </a:p>
          <a:p>
            <a:r>
              <a:rPr lang="en-US" sz="1100" kern="1200" baseline="0" dirty="0" smtClean="0">
                <a:solidFill>
                  <a:schemeClr val="tx1"/>
                </a:solidFill>
                <a:effectLst/>
              </a:rPr>
              <a:t>The concept of </a:t>
            </a:r>
            <a:r>
              <a:rPr lang="en-US" sz="1100" kern="1200" dirty="0" smtClean="0">
                <a:solidFill>
                  <a:schemeClr val="tx1"/>
                </a:solidFill>
                <a:effectLst/>
              </a:rPr>
              <a:t>regular conversations between the evaluator and the</a:t>
            </a:r>
            <a:r>
              <a:rPr lang="en-US" sz="1100" kern="1200" baseline="0" dirty="0" smtClean="0">
                <a:solidFill>
                  <a:schemeClr val="tx1"/>
                </a:solidFill>
                <a:effectLst/>
              </a:rPr>
              <a:t> person being evaluated is intentional, assuring that the evaluation is</a:t>
            </a:r>
            <a:r>
              <a:rPr lang="en-US" sz="1100" kern="1200" dirty="0" smtClean="0">
                <a:solidFill>
                  <a:schemeClr val="tx1"/>
                </a:solidFill>
                <a:effectLst/>
              </a:rPr>
              <a:t> not a one-time event or observation.</a:t>
            </a:r>
            <a:r>
              <a:rPr lang="en-US" sz="1100" kern="1200" baseline="0" dirty="0" smtClean="0">
                <a:solidFill>
                  <a:schemeClr val="tx1"/>
                </a:solidFill>
                <a:effectLst/>
              </a:rPr>
              <a:t> </a:t>
            </a:r>
            <a:r>
              <a:rPr lang="en-US" sz="1100" kern="1200" dirty="0" smtClean="0">
                <a:solidFill>
                  <a:schemeClr val="tx1"/>
                </a:solidFill>
                <a:effectLst/>
              </a:rPr>
              <a:t>Both the evaluator</a:t>
            </a:r>
            <a:r>
              <a:rPr lang="en-US" sz="1100" kern="1200" baseline="0" dirty="0" smtClean="0">
                <a:solidFill>
                  <a:schemeClr val="tx1"/>
                </a:solidFill>
                <a:effectLst/>
              </a:rPr>
              <a:t> and licensed staff member </a:t>
            </a:r>
            <a:r>
              <a:rPr lang="en-US" sz="1100" kern="1200" dirty="0" smtClean="0">
                <a:solidFill>
                  <a:schemeClr val="tx1"/>
                </a:solidFill>
                <a:effectLst/>
              </a:rPr>
              <a:t>influence the conversation at each phase of this cycle. These conversations are intended to be rich and informative and the</a:t>
            </a:r>
            <a:r>
              <a:rPr lang="en-US" sz="1100" kern="1200" baseline="0" dirty="0" smtClean="0">
                <a:solidFill>
                  <a:schemeClr val="tx1"/>
                </a:solidFill>
                <a:effectLst/>
              </a:rPr>
              <a:t> </a:t>
            </a:r>
            <a:r>
              <a:rPr lang="en-US" sz="1100" kern="1200" dirty="0" smtClean="0">
                <a:solidFill>
                  <a:schemeClr val="tx1"/>
                </a:solidFill>
                <a:effectLst/>
              </a:rPr>
              <a:t>system is built on open communication and assessment of performance over-time.</a:t>
            </a:r>
          </a:p>
          <a:p>
            <a:endParaRPr lang="en-US" sz="1100" kern="1200" dirty="0" smtClean="0">
              <a:solidFill>
                <a:schemeClr val="tx1"/>
              </a:solidFill>
              <a:effectLst/>
            </a:endParaRPr>
          </a:p>
        </p:txBody>
      </p:sp>
      <p:sp>
        <p:nvSpPr>
          <p:cNvPr id="5" name="Date Placeholder 4"/>
          <p:cNvSpPr>
            <a:spLocks noGrp="1"/>
          </p:cNvSpPr>
          <p:nvPr>
            <p:ph type="dt" idx="10"/>
          </p:nvPr>
        </p:nvSpPr>
        <p:spPr/>
        <p:txBody>
          <a:bodyPr/>
          <a:lstStyle/>
          <a:p>
            <a:r>
              <a:rPr lang="en-US" dirty="0" smtClean="0"/>
              <a:t>Slide </a:t>
            </a:r>
            <a:fld id="{0FA5DFEC-C8E9-0C41-8D9B-7A0D69DA857B}" type="slidenum">
              <a:rPr lang="en-US" smtClean="0"/>
              <a:t>6</a:t>
            </a:fld>
            <a:endParaRPr lang="en-US" dirty="0"/>
          </a:p>
        </p:txBody>
      </p:sp>
      <p:sp>
        <p:nvSpPr>
          <p:cNvPr id="6" name="Header Placeholder 5"/>
          <p:cNvSpPr>
            <a:spLocks noGrp="1"/>
          </p:cNvSpPr>
          <p:nvPr>
            <p:ph type="hdr" sz="quarter" idx="11"/>
          </p:nvPr>
        </p:nvSpPr>
        <p:spPr/>
        <p:txBody>
          <a:bodyPr/>
          <a:lstStyle/>
          <a:p>
            <a:r>
              <a:rPr lang="en-US" dirty="0" smtClean="0"/>
              <a:t>SVVSD Licensed Staff Evaluation Model 2014-15</a:t>
            </a:r>
            <a:endParaRPr lang="en-US" dirty="0"/>
          </a:p>
        </p:txBody>
      </p:sp>
    </p:spTree>
    <p:extLst>
      <p:ext uri="{BB962C8B-B14F-4D97-AF65-F5344CB8AC3E}">
        <p14:creationId xmlns:p14="http://schemas.microsoft.com/office/powerpoint/2010/main" val="26173828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541338"/>
            <a:ext cx="4572000" cy="3429000"/>
          </a:xfrm>
        </p:spPr>
      </p:sp>
      <p:sp>
        <p:nvSpPr>
          <p:cNvPr id="3" name="Notes Placeholder 2"/>
          <p:cNvSpPr>
            <a:spLocks noGrp="1"/>
          </p:cNvSpPr>
          <p:nvPr>
            <p:ph type="body" idx="1"/>
          </p:nvPr>
        </p:nvSpPr>
        <p:spPr>
          <a:xfrm>
            <a:off x="432659" y="4104641"/>
            <a:ext cx="5973491" cy="4785360"/>
          </a:xfrm>
        </p:spPr>
        <p:txBody>
          <a:bodyPr/>
          <a:lstStyle/>
          <a:p>
            <a:pPr marL="0" marR="0" lvl="0" indent="0" defTabSz="457200" rtl="0" eaLnBrk="1" fontAlgn="auto" latinLnBrk="0" hangingPunct="1">
              <a:lnSpc>
                <a:spcPct val="100000"/>
              </a:lnSpc>
              <a:spcBef>
                <a:spcPts val="0"/>
              </a:spcBef>
              <a:spcAft>
                <a:spcPts val="0"/>
              </a:spcAft>
              <a:buClrTx/>
              <a:buSzTx/>
              <a:buFontTx/>
              <a:buNone/>
              <a:tabLst/>
              <a:defRPr/>
            </a:pPr>
            <a:r>
              <a:rPr lang="en-US" sz="1100" b="0" kern="1200" baseline="0" dirty="0" smtClean="0">
                <a:solidFill>
                  <a:schemeClr val="tx1"/>
                </a:solidFill>
                <a:effectLst/>
              </a:rPr>
              <a:t>The next two sides outline the District timeline for licensed staff evaluations. Each step in the process is listed, along with the timeline and action to be taking.</a:t>
            </a:r>
          </a:p>
          <a:p>
            <a:pPr marL="0" marR="0" lvl="0" indent="0" defTabSz="457200" rtl="0" eaLnBrk="1" fontAlgn="auto" latinLnBrk="0" hangingPunct="1">
              <a:lnSpc>
                <a:spcPct val="100000"/>
              </a:lnSpc>
              <a:spcBef>
                <a:spcPts val="0"/>
              </a:spcBef>
              <a:spcAft>
                <a:spcPts val="0"/>
              </a:spcAft>
              <a:buClrTx/>
              <a:buSzTx/>
              <a:buFontTx/>
              <a:buNone/>
              <a:tabLst/>
              <a:defRPr/>
            </a:pPr>
            <a:endParaRPr lang="en-US" sz="1100" b="0" kern="1200" baseline="0" dirty="0" smtClean="0">
              <a:solidFill>
                <a:schemeClr val="tx1"/>
              </a:solidFill>
              <a:effectLst/>
            </a:endParaRPr>
          </a:p>
          <a:p>
            <a:pPr marL="0" marR="0" lvl="0" indent="0" defTabSz="457200" rtl="0" eaLnBrk="1" fontAlgn="auto" latinLnBrk="0" hangingPunct="1">
              <a:lnSpc>
                <a:spcPct val="100000"/>
              </a:lnSpc>
              <a:spcBef>
                <a:spcPts val="0"/>
              </a:spcBef>
              <a:spcAft>
                <a:spcPts val="0"/>
              </a:spcAft>
              <a:buClrTx/>
              <a:buSzTx/>
              <a:buFontTx/>
              <a:buNone/>
              <a:tabLst/>
              <a:defRPr/>
            </a:pPr>
            <a:r>
              <a:rPr lang="en-US" sz="1100" b="0" kern="1200" baseline="0" dirty="0" smtClean="0">
                <a:solidFill>
                  <a:schemeClr val="tx1"/>
                </a:solidFill>
                <a:effectLst/>
              </a:rPr>
              <a:t>Step 1 is the annual </a:t>
            </a:r>
            <a:r>
              <a:rPr lang="en-US" sz="1100" b="0" i="0" u="none" strike="noStrike" kern="1200" baseline="0" dirty="0" smtClean="0">
                <a:solidFill>
                  <a:schemeClr val="tx1"/>
                </a:solidFill>
              </a:rPr>
              <a:t>orientation and training. This required step helps ensure reliability and validity, making certain that everyone has the same foundational knowledge. The Agreement requires this step to be completed by September 10.</a:t>
            </a:r>
            <a:endParaRPr lang="en-US" sz="1100" b="0" kern="1200" baseline="0" dirty="0" smtClean="0">
              <a:solidFill>
                <a:schemeClr val="tx1"/>
              </a:solidFill>
              <a:effectLst/>
            </a:endParaRPr>
          </a:p>
          <a:p>
            <a:endParaRPr lang="en-US" sz="1100" b="0" i="0" u="none" strike="noStrike" kern="1200" baseline="0" dirty="0" smtClean="0">
              <a:solidFill>
                <a:schemeClr val="tx1"/>
              </a:solidFill>
              <a:effectLst/>
            </a:endParaRPr>
          </a:p>
          <a:p>
            <a:r>
              <a:rPr lang="en-US" sz="1100" b="0" i="0" u="none" strike="noStrike" kern="1200" baseline="0" dirty="0" smtClean="0">
                <a:solidFill>
                  <a:schemeClr val="tx1"/>
                </a:solidFill>
                <a:effectLst/>
              </a:rPr>
              <a:t>Step 2 is the </a:t>
            </a:r>
            <a:r>
              <a:rPr lang="en-US" sz="1100" b="0" i="0" u="none" strike="noStrike" kern="1200" baseline="0" dirty="0" smtClean="0">
                <a:solidFill>
                  <a:schemeClr val="tx1"/>
                </a:solidFill>
              </a:rPr>
              <a:t>completion a self assessment using the assigned evaluation rubric. It provides the </a:t>
            </a:r>
            <a:r>
              <a:rPr lang="en-US" dirty="0"/>
              <a:t>licensed staff member </a:t>
            </a:r>
            <a:r>
              <a:rPr lang="en-US" sz="1100" b="0" i="0" u="none" strike="noStrike" kern="1200" baseline="0" dirty="0" smtClean="0">
                <a:solidFill>
                  <a:schemeClr val="tx1"/>
                </a:solidFill>
              </a:rPr>
              <a:t>with an opportunity to reflect on personal performance for each of the professional practice quality standards. The BloomBoard system includes a self-assessment template to guide this step.</a:t>
            </a:r>
          </a:p>
          <a:p>
            <a:endParaRPr lang="en-US" sz="1100" b="0" i="0" u="none" strike="noStrike" kern="1200" baseline="0" dirty="0" smtClean="0">
              <a:solidFill>
                <a:schemeClr val="tx1"/>
              </a:solidFill>
              <a:effectLst/>
            </a:endParaRPr>
          </a:p>
          <a:p>
            <a:r>
              <a:rPr lang="en-US" sz="1100" b="0" i="0" u="none" strike="noStrike" kern="1200" baseline="0" dirty="0" smtClean="0">
                <a:solidFill>
                  <a:schemeClr val="tx1"/>
                </a:solidFill>
                <a:effectLst/>
              </a:rPr>
              <a:t>Following the self-assessment and by October 15</a:t>
            </a:r>
            <a:r>
              <a:rPr lang="en-US" sz="1100" b="0" i="0" u="none" strike="noStrike" kern="1200" baseline="0" dirty="0" smtClean="0">
                <a:solidFill>
                  <a:schemeClr val="tx1"/>
                </a:solidFill>
              </a:rPr>
              <a:t>, the licensed staff member will </a:t>
            </a:r>
            <a:r>
              <a:rPr lang="en-US" sz="1100" b="0" i="0" u="none" strike="noStrike" kern="1200" baseline="0" dirty="0" smtClean="0">
                <a:solidFill>
                  <a:schemeClr val="tx1"/>
                </a:solidFill>
                <a:effectLst/>
              </a:rPr>
              <a:t>develop and submit to their evaluator proposed Measures of Student Learning. The review and approval process must be completed by evaluators by October 31. These two actions complete step 3.</a:t>
            </a:r>
          </a:p>
          <a:p>
            <a:endParaRPr lang="en-US" sz="1100" b="0" i="0" u="none" strike="noStrike" kern="1200" baseline="0" dirty="0" smtClean="0">
              <a:solidFill>
                <a:schemeClr val="tx1"/>
              </a:solidFill>
              <a:effectLst/>
            </a:endParaRPr>
          </a:p>
          <a:p>
            <a:pPr marL="0" marR="0" lvl="0" indent="0" defTabSz="4572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tx1"/>
                </a:solidFill>
                <a:effectLst/>
              </a:rPr>
              <a:t>Step 4 involves on-going data collection, including artifacts and multiple data sources through formal and informal observations. These observations will take place as scheduled between evaluators and licensed staff </a:t>
            </a:r>
            <a:r>
              <a:rPr lang="en-US" dirty="0" smtClean="0"/>
              <a:t>members</a:t>
            </a:r>
            <a:r>
              <a:rPr lang="en-US" sz="1100" b="0" i="0" u="none" strike="noStrike" kern="1200" baseline="0" dirty="0" smtClean="0">
                <a:solidFill>
                  <a:schemeClr val="tx1"/>
                </a:solidFill>
                <a:effectLst/>
              </a:rPr>
              <a:t>. Both non-probationary and probationary staff must have at least one formal observation prior to the mid-year review. Informal observations are encouraged throughout the evaluation process but are not required. Evaluators must share follow-up documentation and feedback for both formal and informal observations.</a:t>
            </a:r>
          </a:p>
          <a:p>
            <a:pPr marL="0" marR="0" lvl="0" indent="0" defTabSz="457200" rtl="0" eaLnBrk="1" fontAlgn="auto" latinLnBrk="0" hangingPunct="1">
              <a:lnSpc>
                <a:spcPct val="100000"/>
              </a:lnSpc>
              <a:spcBef>
                <a:spcPts val="0"/>
              </a:spcBef>
              <a:spcAft>
                <a:spcPts val="0"/>
              </a:spcAft>
              <a:buClrTx/>
              <a:buSzTx/>
              <a:buFontTx/>
              <a:buNone/>
              <a:tabLst/>
              <a:defRPr/>
            </a:pPr>
            <a:endParaRPr lang="en-US" sz="1100" b="0" i="0" u="none" strike="noStrike" kern="1200" baseline="0" dirty="0" smtClean="0">
              <a:solidFill>
                <a:schemeClr val="tx1"/>
              </a:solidFill>
              <a:effectLst/>
            </a:endParaRPr>
          </a:p>
        </p:txBody>
      </p:sp>
      <p:sp>
        <p:nvSpPr>
          <p:cNvPr id="5" name="Date Placeholder 4"/>
          <p:cNvSpPr>
            <a:spLocks noGrp="1"/>
          </p:cNvSpPr>
          <p:nvPr>
            <p:ph type="dt" idx="10"/>
          </p:nvPr>
        </p:nvSpPr>
        <p:spPr/>
        <p:txBody>
          <a:bodyPr/>
          <a:lstStyle/>
          <a:p>
            <a:r>
              <a:rPr lang="en-US" dirty="0" smtClean="0"/>
              <a:t>Slide </a:t>
            </a:r>
            <a:fld id="{C0B278CB-21D7-7D48-A56D-8D87282BE5E0}" type="slidenum">
              <a:rPr lang="en-US" smtClean="0"/>
              <a:t>7</a:t>
            </a:fld>
            <a:endParaRPr lang="en-US" dirty="0"/>
          </a:p>
        </p:txBody>
      </p:sp>
      <p:sp>
        <p:nvSpPr>
          <p:cNvPr id="6" name="Header Placeholder 5"/>
          <p:cNvSpPr>
            <a:spLocks noGrp="1"/>
          </p:cNvSpPr>
          <p:nvPr>
            <p:ph type="hdr" sz="quarter" idx="11"/>
          </p:nvPr>
        </p:nvSpPr>
        <p:spPr/>
        <p:txBody>
          <a:bodyPr/>
          <a:lstStyle/>
          <a:p>
            <a:r>
              <a:rPr lang="en-US" dirty="0" smtClean="0"/>
              <a:t>SVVSD Licensed Staff Evaluation Model 2014-15</a:t>
            </a:r>
            <a:endParaRPr lang="en-US" dirty="0"/>
          </a:p>
        </p:txBody>
      </p:sp>
    </p:spTree>
    <p:extLst>
      <p:ext uri="{BB962C8B-B14F-4D97-AF65-F5344CB8AC3E}">
        <p14:creationId xmlns:p14="http://schemas.microsoft.com/office/powerpoint/2010/main" val="10673384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541338"/>
            <a:ext cx="4572000" cy="3429000"/>
          </a:xfrm>
        </p:spPr>
      </p:sp>
      <p:sp>
        <p:nvSpPr>
          <p:cNvPr id="3" name="Notes Placeholder 2"/>
          <p:cNvSpPr>
            <a:spLocks noGrp="1"/>
          </p:cNvSpPr>
          <p:nvPr>
            <p:ph type="body" idx="1"/>
          </p:nvPr>
        </p:nvSpPr>
        <p:spPr>
          <a:xfrm>
            <a:off x="387048" y="4245429"/>
            <a:ext cx="6059714" cy="4644571"/>
          </a:xfrm>
        </p:spPr>
        <p:txBody>
          <a:bodyPr/>
          <a:lstStyle/>
          <a:p>
            <a:pPr marL="0" marR="0" lvl="0" indent="0" defTabSz="457200" rtl="0" eaLnBrk="1" fontAlgn="auto" latinLnBrk="0" hangingPunct="1">
              <a:lnSpc>
                <a:spcPct val="100000"/>
              </a:lnSpc>
              <a:spcBef>
                <a:spcPts val="0"/>
              </a:spcBef>
              <a:spcAft>
                <a:spcPts val="0"/>
              </a:spcAft>
              <a:buClrTx/>
              <a:buSzTx/>
              <a:buFontTx/>
              <a:buNone/>
              <a:tabLst/>
              <a:defRPr/>
            </a:pPr>
            <a:r>
              <a:rPr lang="en-US" i="0" u="none" strike="noStrike" kern="1200" baseline="0" dirty="0" smtClean="0">
                <a:effectLst/>
              </a:rPr>
              <a:t>In step 5 </a:t>
            </a:r>
            <a:r>
              <a:rPr lang="en-US" kern="1200" dirty="0" smtClean="0">
                <a:effectLst/>
              </a:rPr>
              <a:t>the evaluator and licensed</a:t>
            </a:r>
            <a:r>
              <a:rPr lang="en-US" kern="1200" baseline="0" dirty="0" smtClean="0">
                <a:effectLst/>
              </a:rPr>
              <a:t> staff member </a:t>
            </a:r>
            <a:r>
              <a:rPr lang="en-US" kern="1200" dirty="0" smtClean="0">
                <a:effectLst/>
              </a:rPr>
              <a:t>must meet for a Mid-year Review. Both will come to the meeting prepared</a:t>
            </a:r>
            <a:r>
              <a:rPr lang="en-US" kern="1200" baseline="0" dirty="0" smtClean="0">
                <a:effectLst/>
              </a:rPr>
              <a:t> to </a:t>
            </a:r>
            <a:r>
              <a:rPr lang="en-US" kern="1200" dirty="0" smtClean="0">
                <a:effectLst/>
              </a:rPr>
              <a:t>provide evidence and artifacts of progress towards professional growth goals and</a:t>
            </a:r>
            <a:r>
              <a:rPr lang="en-US" kern="1200" baseline="0" dirty="0" smtClean="0">
                <a:effectLst/>
              </a:rPr>
              <a:t> MSLs. The evaluator will also share</a:t>
            </a:r>
            <a:r>
              <a:rPr lang="en-US" kern="1200" dirty="0" smtClean="0">
                <a:effectLst/>
              </a:rPr>
              <a:t> a</a:t>
            </a:r>
            <a:r>
              <a:rPr lang="en-US" kern="1200" baseline="0" dirty="0" smtClean="0">
                <a:effectLst/>
              </a:rPr>
              <a:t> current </a:t>
            </a:r>
            <a:r>
              <a:rPr lang="en-US" kern="1200" dirty="0" smtClean="0">
                <a:effectLst/>
              </a:rPr>
              <a:t>performance overview, discuss any performance concerns</a:t>
            </a:r>
            <a:r>
              <a:rPr lang="en-US" kern="1200" baseline="0" dirty="0" smtClean="0">
                <a:effectLst/>
              </a:rPr>
              <a:t> and provide specific suggestions for improvement. A copy of the mid-year ratings on the professional practices rubric will also be provided to the license staff member. </a:t>
            </a:r>
            <a:r>
              <a:rPr lang="en-US" kern="1200" dirty="0" smtClean="0">
                <a:effectLst/>
              </a:rPr>
              <a:t>This step is due by January 31. </a:t>
            </a:r>
            <a:endParaRPr lang="en-US" kern="1200" baseline="0" dirty="0" smtClean="0">
              <a:effectLst/>
            </a:endParaRPr>
          </a:p>
          <a:p>
            <a:pPr marL="0" marR="0" lvl="0" indent="0" defTabSz="457200" rtl="0" eaLnBrk="1" fontAlgn="auto" latinLnBrk="0" hangingPunct="1">
              <a:lnSpc>
                <a:spcPct val="100000"/>
              </a:lnSpc>
              <a:spcBef>
                <a:spcPts val="0"/>
              </a:spcBef>
              <a:spcAft>
                <a:spcPts val="0"/>
              </a:spcAft>
              <a:buClrTx/>
              <a:buSzTx/>
              <a:buFontTx/>
              <a:buNone/>
              <a:tabLst/>
              <a:defRPr/>
            </a:pPr>
            <a:endParaRPr lang="en-US" i="0" u="none" strike="noStrike" kern="1200" baseline="0" dirty="0" smtClean="0">
              <a:solidFill>
                <a:schemeClr val="tx1"/>
              </a:solidFill>
              <a:effectLst/>
            </a:endParaRPr>
          </a:p>
          <a:p>
            <a:pPr marL="0" marR="0" lvl="0" indent="0" defTabSz="457200" rtl="0" eaLnBrk="1" fontAlgn="auto" latinLnBrk="0" hangingPunct="1">
              <a:lnSpc>
                <a:spcPct val="100000"/>
              </a:lnSpc>
              <a:spcBef>
                <a:spcPts val="0"/>
              </a:spcBef>
              <a:spcAft>
                <a:spcPts val="0"/>
              </a:spcAft>
              <a:buClrTx/>
              <a:buSzTx/>
              <a:buFontTx/>
              <a:buNone/>
              <a:tabLst/>
              <a:defRPr/>
            </a:pPr>
            <a:r>
              <a:rPr lang="en-US" i="0" u="none" strike="noStrike" kern="1200" baseline="0" dirty="0" smtClean="0">
                <a:solidFill>
                  <a:schemeClr val="tx1"/>
                </a:solidFill>
                <a:effectLst/>
              </a:rPr>
              <a:t>Step 6 is the </a:t>
            </a:r>
            <a:r>
              <a:rPr lang="en-US" i="0" u="none" strike="noStrike" kern="1200" baseline="0" dirty="0" smtClean="0">
                <a:solidFill>
                  <a:schemeClr val="tx1"/>
                </a:solidFill>
              </a:rPr>
              <a:t>continued reviewing performance through</a:t>
            </a:r>
            <a:r>
              <a:rPr lang="en-US" kern="1200" dirty="0" smtClean="0">
                <a:solidFill>
                  <a:schemeClr val="tx1"/>
                </a:solidFill>
                <a:effectLst/>
              </a:rPr>
              <a:t> on-going data collection and conversations</a:t>
            </a:r>
            <a:r>
              <a:rPr lang="en-US" kern="1200" baseline="0" dirty="0" smtClean="0">
                <a:solidFill>
                  <a:schemeClr val="tx1"/>
                </a:solidFill>
                <a:effectLst/>
              </a:rPr>
              <a:t>. Both formal or informal observations and possibilities and at least one additional formal observation must be conducted after the mid-year review for probationary staff. </a:t>
            </a:r>
          </a:p>
          <a:p>
            <a:pPr marL="0" marR="0" lvl="0" indent="0" defTabSz="457200" rtl="0" eaLnBrk="1" fontAlgn="auto" latinLnBrk="0" hangingPunct="1">
              <a:lnSpc>
                <a:spcPct val="100000"/>
              </a:lnSpc>
              <a:spcBef>
                <a:spcPts val="0"/>
              </a:spcBef>
              <a:spcAft>
                <a:spcPts val="0"/>
              </a:spcAft>
              <a:buClrTx/>
              <a:buSzTx/>
              <a:buFontTx/>
              <a:buNone/>
              <a:tabLst/>
              <a:defRPr/>
            </a:pPr>
            <a:endParaRPr lang="en-US" i="0" u="none" strike="noStrike" kern="1200" baseline="0" dirty="0" smtClean="0">
              <a:solidFill>
                <a:schemeClr val="tx1"/>
              </a:solidFill>
              <a:effectLst/>
            </a:endParaRPr>
          </a:p>
          <a:p>
            <a:pPr marL="0" marR="0" lvl="0" indent="0" defTabSz="457200" rtl="0" eaLnBrk="1" fontAlgn="auto" latinLnBrk="0" hangingPunct="1">
              <a:lnSpc>
                <a:spcPct val="100000"/>
              </a:lnSpc>
              <a:spcBef>
                <a:spcPts val="0"/>
              </a:spcBef>
              <a:spcAft>
                <a:spcPts val="0"/>
              </a:spcAft>
              <a:buClrTx/>
              <a:buSzTx/>
              <a:buFontTx/>
              <a:buNone/>
              <a:tabLst/>
              <a:defRPr/>
            </a:pPr>
            <a:r>
              <a:rPr lang="en-US" i="0" u="none" strike="noStrike" kern="1200" baseline="0" dirty="0" smtClean="0">
                <a:solidFill>
                  <a:schemeClr val="tx1"/>
                </a:solidFill>
                <a:effectLst/>
              </a:rPr>
              <a:t>By April 20 step 7 must be completed by t</a:t>
            </a:r>
            <a:r>
              <a:rPr lang="en-US" i="0" u="none" strike="noStrike" kern="1200" baseline="0" dirty="0" smtClean="0">
                <a:solidFill>
                  <a:schemeClr val="tx1"/>
                </a:solidFill>
              </a:rPr>
              <a:t>he evaluator. In this step the Initial End of Year Review Report is completed and shared with the licensed staff member. This report </a:t>
            </a:r>
            <a:r>
              <a:rPr lang="en-US" kern="1200" dirty="0" smtClean="0">
                <a:solidFill>
                  <a:schemeClr val="tx1"/>
                </a:solidFill>
                <a:effectLst/>
              </a:rPr>
              <a:t>includes a copy</a:t>
            </a:r>
            <a:r>
              <a:rPr lang="en-US" kern="1200" baseline="0" dirty="0" smtClean="0">
                <a:solidFill>
                  <a:schemeClr val="tx1"/>
                </a:solidFill>
                <a:effectLst/>
              </a:rPr>
              <a:t> of the final ratings on the professional practices rubric, a summary of strengths, weaknesses and any professional growth recommendations, and an employment recommendation for the following school year. It also includes the dates of at least two classroom visits, signatures of both the evaluator and licensed staff member and any response provide by the licensed staff member.</a:t>
            </a:r>
          </a:p>
          <a:p>
            <a:pPr marL="0" marR="0" lvl="0" indent="0" defTabSz="457200" rtl="0" eaLnBrk="1" fontAlgn="auto" latinLnBrk="0" hangingPunct="1">
              <a:lnSpc>
                <a:spcPct val="100000"/>
              </a:lnSpc>
              <a:spcBef>
                <a:spcPts val="0"/>
              </a:spcBef>
              <a:spcAft>
                <a:spcPts val="0"/>
              </a:spcAft>
              <a:buClrTx/>
              <a:buSzTx/>
              <a:buFontTx/>
              <a:buNone/>
              <a:tabLst/>
              <a:defRPr/>
            </a:pPr>
            <a:endParaRPr lang="en-US" i="0" u="none" strike="noStrike" kern="1200" baseline="0" dirty="0" smtClean="0">
              <a:solidFill>
                <a:schemeClr val="tx1"/>
              </a:solidFill>
              <a:effectLst/>
            </a:endParaRPr>
          </a:p>
          <a:p>
            <a:pPr marL="0" marR="0" lvl="0" indent="0" defTabSz="457200" rtl="0" eaLnBrk="1" fontAlgn="auto" latinLnBrk="0" hangingPunct="1">
              <a:lnSpc>
                <a:spcPct val="100000"/>
              </a:lnSpc>
              <a:spcBef>
                <a:spcPts val="0"/>
              </a:spcBef>
              <a:spcAft>
                <a:spcPts val="0"/>
              </a:spcAft>
              <a:buClrTx/>
              <a:buSzTx/>
              <a:buFontTx/>
              <a:buNone/>
              <a:tabLst/>
              <a:defRPr/>
            </a:pPr>
            <a:r>
              <a:rPr lang="en-US" i="0" u="none" strike="noStrike" kern="1200" baseline="0" dirty="0" smtClean="0">
                <a:solidFill>
                  <a:schemeClr val="tx1"/>
                </a:solidFill>
                <a:effectLst/>
              </a:rPr>
              <a:t>Completing and sharing the Final End of Year Review Report is in step 8. This report will includes final ratings on professional practices and measures of student learning, the final overall rating and a copy of the Initial End of Year Review Report. Both the evaluator and licensed staff member will sign this report and the licensed staff member may submit a response to be attached. </a:t>
            </a:r>
            <a:r>
              <a:rPr lang="en-US" dirty="0" smtClean="0"/>
              <a:t>A copy of this Final End of Year Review Report and all attachments will be submitted to HR for placement in the licensed staff member’s personnel file.</a:t>
            </a:r>
          </a:p>
          <a:p>
            <a:pPr marL="0" marR="0" lvl="0" indent="0" defTabSz="457200" rtl="0" eaLnBrk="1" fontAlgn="auto" latinLnBrk="0" hangingPunct="1">
              <a:lnSpc>
                <a:spcPct val="100000"/>
              </a:lnSpc>
              <a:spcBef>
                <a:spcPts val="0"/>
              </a:spcBef>
              <a:spcAft>
                <a:spcPts val="0"/>
              </a:spcAft>
              <a:buClrTx/>
              <a:buSzTx/>
              <a:buFontTx/>
              <a:buNone/>
              <a:tabLst/>
              <a:defRPr/>
            </a:pPr>
            <a:endParaRPr lang="en-US" kern="1200" baseline="0" dirty="0">
              <a:solidFill>
                <a:schemeClr val="tx1"/>
              </a:solidFill>
              <a:effectLst/>
            </a:endParaRPr>
          </a:p>
        </p:txBody>
      </p:sp>
      <p:sp>
        <p:nvSpPr>
          <p:cNvPr id="5" name="Date Placeholder 4"/>
          <p:cNvSpPr>
            <a:spLocks noGrp="1"/>
          </p:cNvSpPr>
          <p:nvPr>
            <p:ph type="dt" idx="10"/>
          </p:nvPr>
        </p:nvSpPr>
        <p:spPr/>
        <p:txBody>
          <a:bodyPr/>
          <a:lstStyle/>
          <a:p>
            <a:r>
              <a:rPr lang="en-US" dirty="0" smtClean="0"/>
              <a:t>Slide </a:t>
            </a:r>
            <a:fld id="{D6161F2A-639B-EA4E-81AB-40409B5AEF65}" type="slidenum">
              <a:rPr lang="en-US" smtClean="0"/>
              <a:t>8</a:t>
            </a:fld>
            <a:endParaRPr lang="en-US" dirty="0"/>
          </a:p>
        </p:txBody>
      </p:sp>
      <p:sp>
        <p:nvSpPr>
          <p:cNvPr id="6" name="Header Placeholder 5"/>
          <p:cNvSpPr>
            <a:spLocks noGrp="1"/>
          </p:cNvSpPr>
          <p:nvPr>
            <p:ph type="hdr" sz="quarter" idx="11"/>
          </p:nvPr>
        </p:nvSpPr>
        <p:spPr/>
        <p:txBody>
          <a:bodyPr/>
          <a:lstStyle/>
          <a:p>
            <a:r>
              <a:rPr lang="en-US" dirty="0" smtClean="0"/>
              <a:t>SVVSD Licensed Staff Evaluation Model 2014-15</a:t>
            </a:r>
            <a:endParaRPr lang="en-US" dirty="0"/>
          </a:p>
        </p:txBody>
      </p:sp>
    </p:spTree>
    <p:extLst>
      <p:ext uri="{BB962C8B-B14F-4D97-AF65-F5344CB8AC3E}">
        <p14:creationId xmlns:p14="http://schemas.microsoft.com/office/powerpoint/2010/main" val="10673384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541338"/>
            <a:ext cx="4572000" cy="3429000"/>
          </a:xfrm>
        </p:spPr>
      </p:sp>
      <p:sp>
        <p:nvSpPr>
          <p:cNvPr id="3" name="Notes Placeholder 2"/>
          <p:cNvSpPr>
            <a:spLocks noGrp="1"/>
          </p:cNvSpPr>
          <p:nvPr>
            <p:ph type="body" idx="1"/>
          </p:nvPr>
        </p:nvSpPr>
        <p:spPr/>
        <p:txBody>
          <a:bodyPr/>
          <a:lstStyle/>
          <a:p>
            <a:r>
              <a:rPr lang="en-US" i="0" baseline="0" dirty="0" smtClean="0"/>
              <a:t>The Professional Practices components of the state-wide model for Teachers are listed here. </a:t>
            </a:r>
          </a:p>
          <a:p>
            <a:endParaRPr lang="en-US" i="0" baseline="0" dirty="0" smtClean="0"/>
          </a:p>
          <a:p>
            <a:r>
              <a:rPr lang="en-US" i="0" dirty="0" smtClean="0"/>
              <a:t>Licensed staff members</a:t>
            </a:r>
            <a:r>
              <a:rPr lang="en-US" i="0" baseline="0" dirty="0" smtClean="0"/>
              <a:t> will be rated on each of the first five Quality Standards using a state</a:t>
            </a:r>
            <a:r>
              <a:rPr lang="en-US" i="0" dirty="0" smtClean="0"/>
              <a:t> developed rubric</a:t>
            </a:r>
            <a:r>
              <a:rPr lang="en-US" i="0" baseline="0" dirty="0" smtClean="0"/>
              <a:t>. The Professional Practices rating will make-up 50% of the final evaluation over-all rating.</a:t>
            </a:r>
          </a:p>
          <a:p>
            <a:endParaRPr lang="en-US" dirty="0"/>
          </a:p>
          <a:p>
            <a:r>
              <a:rPr lang="en-US" i="0" baseline="0" dirty="0" smtClean="0"/>
              <a:t>Each of the Quality Standards is supported in</a:t>
            </a:r>
            <a:r>
              <a:rPr lang="en-US" i="0" dirty="0" smtClean="0"/>
              <a:t> one of the specific</a:t>
            </a:r>
            <a:r>
              <a:rPr lang="en-US" i="0" baseline="0" dirty="0" smtClean="0"/>
              <a:t> rubrics where multiple elements further define the expectations of the Quality Standards.</a:t>
            </a:r>
          </a:p>
          <a:p>
            <a:endParaRPr lang="en-US" dirty="0" smtClean="0"/>
          </a:p>
          <a:p>
            <a:r>
              <a:rPr lang="en-US" dirty="0" smtClean="0"/>
              <a:t>The teacher evaluation rubric is also aligned very closely to the District’s </a:t>
            </a:r>
            <a:r>
              <a:rPr lang="en-US" i="1" dirty="0" smtClean="0"/>
              <a:t>Tier 1 Instruction Best Practices</a:t>
            </a:r>
            <a:r>
              <a:rPr lang="en-US" dirty="0" smtClean="0"/>
              <a:t> document.</a:t>
            </a:r>
            <a:r>
              <a:rPr lang="en-US" baseline="0" dirty="0" smtClean="0"/>
              <a:t> This document is available in the evaluation tab on the HR website.</a:t>
            </a:r>
          </a:p>
          <a:p>
            <a:endParaRPr lang="en-US" baseline="0" dirty="0" smtClean="0"/>
          </a:p>
          <a:p>
            <a:r>
              <a:rPr lang="en-US" baseline="0" dirty="0" smtClean="0"/>
              <a:t>All of the Colorado Department of Education evaluation rubrics are available at the link listed on this slide.</a:t>
            </a:r>
            <a:endParaRPr lang="en-US" dirty="0" smtClean="0"/>
          </a:p>
          <a:p>
            <a:endParaRPr lang="en-US" dirty="0" smtClean="0"/>
          </a:p>
        </p:txBody>
      </p:sp>
      <p:sp>
        <p:nvSpPr>
          <p:cNvPr id="5" name="Date Placeholder 4"/>
          <p:cNvSpPr>
            <a:spLocks noGrp="1"/>
          </p:cNvSpPr>
          <p:nvPr>
            <p:ph type="dt" idx="10"/>
          </p:nvPr>
        </p:nvSpPr>
        <p:spPr/>
        <p:txBody>
          <a:bodyPr/>
          <a:lstStyle/>
          <a:p>
            <a:r>
              <a:rPr lang="en-US" dirty="0" smtClean="0"/>
              <a:t>Slide </a:t>
            </a:r>
            <a:fld id="{C0D50F0C-525C-6144-8361-CDF03B3F2DE3}" type="slidenum">
              <a:rPr lang="en-US" smtClean="0"/>
              <a:t>9</a:t>
            </a:fld>
            <a:endParaRPr lang="en-US" dirty="0"/>
          </a:p>
        </p:txBody>
      </p:sp>
      <p:sp>
        <p:nvSpPr>
          <p:cNvPr id="6" name="Header Placeholder 5"/>
          <p:cNvSpPr>
            <a:spLocks noGrp="1"/>
          </p:cNvSpPr>
          <p:nvPr>
            <p:ph type="hdr" sz="quarter" idx="11"/>
          </p:nvPr>
        </p:nvSpPr>
        <p:spPr/>
        <p:txBody>
          <a:bodyPr/>
          <a:lstStyle/>
          <a:p>
            <a:r>
              <a:rPr lang="en-US" dirty="0" smtClean="0"/>
              <a:t>SVVSD Licensed Staff Evaluation Model 2014-15</a:t>
            </a:r>
            <a:endParaRPr lang="en-US" dirty="0"/>
          </a:p>
        </p:txBody>
      </p:sp>
    </p:spTree>
    <p:extLst>
      <p:ext uri="{BB962C8B-B14F-4D97-AF65-F5344CB8AC3E}">
        <p14:creationId xmlns:p14="http://schemas.microsoft.com/office/powerpoint/2010/main" val="1187462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4C5904-F78D-8748-A86B-0396D3988454}" type="datetime1">
              <a:rPr lang="en-US" smtClean="0"/>
              <a:t>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AF5621-0E1A-E942-B5CF-22E7292206CE}" type="slidenum">
              <a:rPr lang="en-US" smtClean="0"/>
              <a:t>‹#›</a:t>
            </a:fld>
            <a:endParaRPr lang="en-US" dirty="0"/>
          </a:p>
        </p:txBody>
      </p:sp>
    </p:spTree>
    <p:extLst>
      <p:ext uri="{BB962C8B-B14F-4D97-AF65-F5344CB8AC3E}">
        <p14:creationId xmlns:p14="http://schemas.microsoft.com/office/powerpoint/2010/main" val="1490179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5A4EB-D843-974A-A89B-F398BCE5C958}" type="datetime1">
              <a:rPr lang="en-US" smtClean="0"/>
              <a:t>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AF5621-0E1A-E942-B5CF-22E7292206CE}" type="slidenum">
              <a:rPr lang="en-US" smtClean="0"/>
              <a:t>‹#›</a:t>
            </a:fld>
            <a:endParaRPr lang="en-US" dirty="0"/>
          </a:p>
        </p:txBody>
      </p:sp>
    </p:spTree>
    <p:extLst>
      <p:ext uri="{BB962C8B-B14F-4D97-AF65-F5344CB8AC3E}">
        <p14:creationId xmlns:p14="http://schemas.microsoft.com/office/powerpoint/2010/main" val="1120329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8C6578-172A-724A-9BDE-8A043B7C569F}" type="datetime1">
              <a:rPr lang="en-US" smtClean="0"/>
              <a:t>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AF5621-0E1A-E942-B5CF-22E7292206CE}" type="slidenum">
              <a:rPr lang="en-US" smtClean="0"/>
              <a:t>‹#›</a:t>
            </a:fld>
            <a:endParaRPr lang="en-US" dirty="0"/>
          </a:p>
        </p:txBody>
      </p:sp>
    </p:spTree>
    <p:extLst>
      <p:ext uri="{BB962C8B-B14F-4D97-AF65-F5344CB8AC3E}">
        <p14:creationId xmlns:p14="http://schemas.microsoft.com/office/powerpoint/2010/main" val="107430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DF446D-ABCA-E04E-9AF3-EC6ABDDEEE6E}" type="datetime1">
              <a:rPr lang="en-US" smtClean="0"/>
              <a:t>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AF5621-0E1A-E942-B5CF-22E7292206CE}" type="slidenum">
              <a:rPr lang="en-US" smtClean="0"/>
              <a:t>‹#›</a:t>
            </a:fld>
            <a:endParaRPr lang="en-US" dirty="0"/>
          </a:p>
        </p:txBody>
      </p:sp>
    </p:spTree>
    <p:extLst>
      <p:ext uri="{BB962C8B-B14F-4D97-AF65-F5344CB8AC3E}">
        <p14:creationId xmlns:p14="http://schemas.microsoft.com/office/powerpoint/2010/main" val="4041849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2E8FC8-0F17-C946-A50B-A475292361CE}" type="datetime1">
              <a:rPr lang="en-US" smtClean="0"/>
              <a:t>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AF5621-0E1A-E942-B5CF-22E7292206CE}" type="slidenum">
              <a:rPr lang="en-US" smtClean="0"/>
              <a:t>‹#›</a:t>
            </a:fld>
            <a:endParaRPr lang="en-US" dirty="0"/>
          </a:p>
        </p:txBody>
      </p:sp>
    </p:spTree>
    <p:extLst>
      <p:ext uri="{BB962C8B-B14F-4D97-AF65-F5344CB8AC3E}">
        <p14:creationId xmlns:p14="http://schemas.microsoft.com/office/powerpoint/2010/main" val="1198944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E0E8AE-577E-594A-85CB-2D4969D05C35}" type="datetime1">
              <a:rPr lang="en-US" smtClean="0"/>
              <a:t>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9AF5621-0E1A-E942-B5CF-22E7292206CE}" type="slidenum">
              <a:rPr lang="en-US" smtClean="0"/>
              <a:t>‹#›</a:t>
            </a:fld>
            <a:endParaRPr lang="en-US" dirty="0"/>
          </a:p>
        </p:txBody>
      </p:sp>
    </p:spTree>
    <p:extLst>
      <p:ext uri="{BB962C8B-B14F-4D97-AF65-F5344CB8AC3E}">
        <p14:creationId xmlns:p14="http://schemas.microsoft.com/office/powerpoint/2010/main" val="2162454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B0FCB0-A73E-1343-8115-022C98941144}" type="datetime1">
              <a:rPr lang="en-US" smtClean="0"/>
              <a:t>1/8/2015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9AF5621-0E1A-E942-B5CF-22E7292206CE}" type="slidenum">
              <a:rPr lang="en-US" smtClean="0"/>
              <a:t>‹#›</a:t>
            </a:fld>
            <a:endParaRPr lang="en-US" dirty="0"/>
          </a:p>
        </p:txBody>
      </p:sp>
    </p:spTree>
    <p:extLst>
      <p:ext uri="{BB962C8B-B14F-4D97-AF65-F5344CB8AC3E}">
        <p14:creationId xmlns:p14="http://schemas.microsoft.com/office/powerpoint/2010/main" val="2981396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C96F6A-B63C-484E-ADFC-32F5255C519E}" type="datetime1">
              <a:rPr lang="en-US" smtClean="0"/>
              <a:t>1/8/2015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9AF5621-0E1A-E942-B5CF-22E7292206CE}" type="slidenum">
              <a:rPr lang="en-US" smtClean="0"/>
              <a:t>‹#›</a:t>
            </a:fld>
            <a:endParaRPr lang="en-US" dirty="0"/>
          </a:p>
        </p:txBody>
      </p:sp>
    </p:spTree>
    <p:extLst>
      <p:ext uri="{BB962C8B-B14F-4D97-AF65-F5344CB8AC3E}">
        <p14:creationId xmlns:p14="http://schemas.microsoft.com/office/powerpoint/2010/main" val="255751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CF3BC6-9491-3A44-9B72-DA395EEF203F}" type="datetime1">
              <a:rPr lang="en-US" smtClean="0"/>
              <a:t>1/8/2015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9AF5621-0E1A-E942-B5CF-22E7292206CE}" type="slidenum">
              <a:rPr lang="en-US" smtClean="0"/>
              <a:t>‹#›</a:t>
            </a:fld>
            <a:endParaRPr lang="en-US" dirty="0"/>
          </a:p>
        </p:txBody>
      </p:sp>
    </p:spTree>
    <p:extLst>
      <p:ext uri="{BB962C8B-B14F-4D97-AF65-F5344CB8AC3E}">
        <p14:creationId xmlns:p14="http://schemas.microsoft.com/office/powerpoint/2010/main" val="2712284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9B2CC2-1AB8-EC43-BB4A-CCD2E94AC2C0}" type="datetime1">
              <a:rPr lang="en-US" smtClean="0"/>
              <a:t>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9AF5621-0E1A-E942-B5CF-22E7292206CE}" type="slidenum">
              <a:rPr lang="en-US" smtClean="0"/>
              <a:t>‹#›</a:t>
            </a:fld>
            <a:endParaRPr lang="en-US" dirty="0"/>
          </a:p>
        </p:txBody>
      </p:sp>
    </p:spTree>
    <p:extLst>
      <p:ext uri="{BB962C8B-B14F-4D97-AF65-F5344CB8AC3E}">
        <p14:creationId xmlns:p14="http://schemas.microsoft.com/office/powerpoint/2010/main" val="3294039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4884E5-6864-8046-A191-3BB99504257C}" type="datetime1">
              <a:rPr lang="en-US" smtClean="0"/>
              <a:t>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9AF5621-0E1A-E942-B5CF-22E7292206CE}" type="slidenum">
              <a:rPr lang="en-US" smtClean="0"/>
              <a:t>‹#›</a:t>
            </a:fld>
            <a:endParaRPr lang="en-US" dirty="0"/>
          </a:p>
        </p:txBody>
      </p:sp>
    </p:spTree>
    <p:extLst>
      <p:ext uri="{BB962C8B-B14F-4D97-AF65-F5344CB8AC3E}">
        <p14:creationId xmlns:p14="http://schemas.microsoft.com/office/powerpoint/2010/main" val="120687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D1FA84-828C-9341-BE3F-4368B03D4C96}" type="datetime1">
              <a:rPr lang="en-US" smtClean="0"/>
              <a:t>1/8/2015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AF5621-0E1A-E942-B5CF-22E7292206CE}" type="slidenum">
              <a:rPr lang="en-US" smtClean="0"/>
              <a:t>‹#›</a:t>
            </a:fld>
            <a:endParaRPr lang="en-US" dirty="0"/>
          </a:p>
        </p:txBody>
      </p:sp>
    </p:spTree>
    <p:extLst>
      <p:ext uri="{BB962C8B-B14F-4D97-AF65-F5344CB8AC3E}">
        <p14:creationId xmlns:p14="http://schemas.microsoft.com/office/powerpoint/2010/main" val="26856517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cde.state.co.us/EducatorEffectiveness" TargetMode="External"/><Relationship Id="rId7" Type="http://schemas.openxmlformats.org/officeDocument/2006/relationships/hyperlink" Target="http://www.svvsd.org/about/departments/human-resources/teacher-evaluation-information-2014-2015"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apps.bloomboard.com/users/login" TargetMode="External"/><Relationship Id="rId5" Type="http://schemas.openxmlformats.org/officeDocument/2006/relationships/hyperlink" Target="http://www.svvsd.org/files/SVVSD-SVVEA%20Agreement.pdf" TargetMode="External"/><Relationship Id="rId4" Type="http://schemas.openxmlformats.org/officeDocument/2006/relationships/hyperlink" Target="http://www.cde.state.co.us/EducatorEffectiveness/downloads/SMES%20-%20Teacher/Ed_Eval_User_Guide_V.5.pdf"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cde.state.co.us/educatoreffectiveness/statemodelevaluationsystem" TargetMode="External"/><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s://apps.bloomboard.com/users/login"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cde.state.co.us/educatoreffectiveness/statemodelevaluationsyste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71827"/>
            <a:ext cx="7772400" cy="2628624"/>
          </a:xfrm>
        </p:spPr>
        <p:txBody>
          <a:bodyPr anchor="ctr">
            <a:normAutofit/>
          </a:bodyPr>
          <a:lstStyle/>
          <a:p>
            <a:r>
              <a:rPr lang="en-US" dirty="0" smtClean="0"/>
              <a:t>SVVSD</a:t>
            </a:r>
            <a:br>
              <a:rPr lang="en-US" dirty="0" smtClean="0"/>
            </a:br>
            <a:r>
              <a:rPr lang="en-US" dirty="0" smtClean="0"/>
              <a:t>Educator Effectiveness</a:t>
            </a:r>
            <a:br>
              <a:rPr lang="en-US" dirty="0" smtClean="0"/>
            </a:br>
            <a:r>
              <a:rPr lang="en-US" dirty="0" smtClean="0"/>
              <a:t>Orientation</a:t>
            </a:r>
            <a:endParaRPr lang="en-US" dirty="0"/>
          </a:p>
        </p:txBody>
      </p:sp>
      <p:sp>
        <p:nvSpPr>
          <p:cNvPr id="3" name="Subtitle 2"/>
          <p:cNvSpPr>
            <a:spLocks noGrp="1"/>
          </p:cNvSpPr>
          <p:nvPr>
            <p:ph type="subTitle" idx="1"/>
          </p:nvPr>
        </p:nvSpPr>
        <p:spPr/>
        <p:txBody>
          <a:bodyPr anchor="ctr"/>
          <a:lstStyle/>
          <a:p>
            <a:r>
              <a:rPr lang="en-US" dirty="0"/>
              <a:t>L</a:t>
            </a:r>
            <a:r>
              <a:rPr lang="en-US" dirty="0" smtClean="0"/>
              <a:t>icensed Staff Evaluation Model</a:t>
            </a:r>
          </a:p>
          <a:p>
            <a:r>
              <a:rPr lang="en-US" dirty="0" smtClean="0"/>
              <a:t>2014-2015</a:t>
            </a:r>
            <a:endParaRPr lang="en-US" dirty="0"/>
          </a:p>
        </p:txBody>
      </p:sp>
    </p:spTree>
    <p:extLst>
      <p:ext uri="{BB962C8B-B14F-4D97-AF65-F5344CB8AC3E}">
        <p14:creationId xmlns:p14="http://schemas.microsoft.com/office/powerpoint/2010/main" val="738268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40527"/>
            <a:ext cx="8381260" cy="1054394"/>
          </a:xfrm>
        </p:spPr>
        <p:txBody>
          <a:bodyPr>
            <a:normAutofit/>
          </a:bodyPr>
          <a:lstStyle/>
          <a:p>
            <a:r>
              <a:rPr lang="en-US" dirty="0" smtClean="0"/>
              <a:t>Rubric Structure and Rating Levels </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400458993"/>
              </p:ext>
            </p:extLst>
          </p:nvPr>
        </p:nvGraphicFramePr>
        <p:xfrm>
          <a:off x="562804" y="1005284"/>
          <a:ext cx="8021935" cy="4023359"/>
        </p:xfrm>
        <a:graphic>
          <a:graphicData uri="http://schemas.openxmlformats.org/drawingml/2006/table">
            <a:tbl>
              <a:tblPr firstRow="1" bandRow="1">
                <a:tableStyleId>{5C22544A-7EE6-4342-B048-85BDC9FD1C3A}</a:tableStyleId>
              </a:tblPr>
              <a:tblGrid>
                <a:gridCol w="1604387"/>
                <a:gridCol w="1604387"/>
                <a:gridCol w="1604387"/>
                <a:gridCol w="1604387"/>
                <a:gridCol w="1604387"/>
              </a:tblGrid>
              <a:tr h="370840">
                <a:tc gridSpan="5">
                  <a:txBody>
                    <a:bodyPr/>
                    <a:lstStyle/>
                    <a:p>
                      <a:r>
                        <a:rPr lang="en-US" sz="1400" dirty="0" smtClean="0">
                          <a:solidFill>
                            <a:schemeClr val="tx2">
                              <a:lumMod val="50000"/>
                            </a:schemeClr>
                          </a:solidFill>
                        </a:rPr>
                        <a:t>Quality Standard</a:t>
                      </a:r>
                      <a:r>
                        <a:rPr lang="en-US" sz="1400" baseline="0" dirty="0" smtClean="0">
                          <a:solidFill>
                            <a:schemeClr val="tx2">
                              <a:lumMod val="50000"/>
                            </a:schemeClr>
                          </a:solidFill>
                        </a:rPr>
                        <a:t> 1</a:t>
                      </a:r>
                    </a:p>
                    <a:p>
                      <a:r>
                        <a:rPr lang="en-US" sz="1000" b="0" dirty="0" smtClean="0">
                          <a:solidFill>
                            <a:schemeClr val="tx2">
                              <a:lumMod val="50000"/>
                            </a:schemeClr>
                          </a:solidFill>
                        </a:rPr>
                        <a:t>Teachers  demonstrate mastery of and pedagogical expertise</a:t>
                      </a:r>
                      <a:r>
                        <a:rPr lang="en-US" sz="1000" b="0" baseline="0" dirty="0" smtClean="0">
                          <a:solidFill>
                            <a:schemeClr val="tx2">
                              <a:lumMod val="50000"/>
                            </a:schemeClr>
                          </a:solidFill>
                        </a:rPr>
                        <a:t> in the content they teach. The elementary teacher is an expert in literacy and mathematics and is knowledgeable in all other content that he or she teaches (e.g., science, social studies, arts, physical education, or world languages). The secondary teacher has knowledge of literacy and mathematics and is an expert in his or her content endorsement area(s).</a:t>
                      </a:r>
                      <a:endParaRPr lang="en-US" sz="1000" b="0" dirty="0">
                        <a:solidFill>
                          <a:schemeClr val="tx2">
                            <a:lumMod val="50000"/>
                          </a:schemeClr>
                        </a:solidFill>
                      </a:endParaRPr>
                    </a:p>
                  </a:txBody>
                  <a:tcPr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pPr algn="ctr"/>
                      <a:r>
                        <a:rPr lang="en-US" sz="1400" b="1" dirty="0" smtClean="0">
                          <a:solidFill>
                            <a:schemeClr val="accent1">
                              <a:lumMod val="50000"/>
                            </a:schemeClr>
                          </a:solidFill>
                        </a:rPr>
                        <a:t>Basic</a:t>
                      </a:r>
                      <a:endParaRPr lang="en-US" sz="1400" b="1" dirty="0">
                        <a:solidFill>
                          <a:schemeClr val="accent1">
                            <a:lumMod val="50000"/>
                          </a:schemeClr>
                        </a:solidFill>
                      </a:endParaRPr>
                    </a:p>
                  </a:txBody>
                  <a:tcPr anchor="ctr"/>
                </a:tc>
                <a:tc>
                  <a:txBody>
                    <a:bodyPr/>
                    <a:lstStyle/>
                    <a:p>
                      <a:pPr algn="ctr"/>
                      <a:r>
                        <a:rPr lang="en-US" sz="1400" b="1" dirty="0" smtClean="0">
                          <a:solidFill>
                            <a:schemeClr val="accent1">
                              <a:lumMod val="50000"/>
                            </a:schemeClr>
                          </a:solidFill>
                        </a:rPr>
                        <a:t>Partially Proficient</a:t>
                      </a:r>
                      <a:endParaRPr lang="en-US" sz="1400" b="1" dirty="0">
                        <a:solidFill>
                          <a:schemeClr val="accent1">
                            <a:lumMod val="50000"/>
                          </a:schemeClr>
                        </a:solidFill>
                      </a:endParaRPr>
                    </a:p>
                  </a:txBody>
                  <a:tcPr anchor="ctr"/>
                </a:tc>
                <a:tc>
                  <a:txBody>
                    <a:bodyPr/>
                    <a:lstStyle/>
                    <a:p>
                      <a:pPr algn="ctr"/>
                      <a:r>
                        <a:rPr lang="en-US" sz="1400" b="1" dirty="0" smtClean="0">
                          <a:solidFill>
                            <a:schemeClr val="accent1">
                              <a:lumMod val="50000"/>
                            </a:schemeClr>
                          </a:solidFill>
                        </a:rPr>
                        <a:t>Proficient</a:t>
                      </a:r>
                    </a:p>
                    <a:p>
                      <a:pPr algn="ctr"/>
                      <a:r>
                        <a:rPr lang="en-US" sz="1000" b="1" dirty="0" smtClean="0">
                          <a:solidFill>
                            <a:schemeClr val="accent1">
                              <a:lumMod val="50000"/>
                            </a:schemeClr>
                          </a:solidFill>
                        </a:rPr>
                        <a:t>(Meets State Standard)</a:t>
                      </a:r>
                      <a:endParaRPr lang="en-US" sz="1000" b="1" dirty="0">
                        <a:solidFill>
                          <a:schemeClr val="accent1">
                            <a:lumMod val="50000"/>
                          </a:schemeClr>
                        </a:solidFill>
                      </a:endParaRPr>
                    </a:p>
                  </a:txBody>
                  <a:tcPr anchor="ctr"/>
                </a:tc>
                <a:tc>
                  <a:txBody>
                    <a:bodyPr/>
                    <a:lstStyle/>
                    <a:p>
                      <a:pPr algn="ctr"/>
                      <a:r>
                        <a:rPr lang="en-US" sz="1400" b="1" dirty="0" smtClean="0">
                          <a:solidFill>
                            <a:schemeClr val="accent1">
                              <a:lumMod val="50000"/>
                            </a:schemeClr>
                          </a:solidFill>
                        </a:rPr>
                        <a:t>Accomplished</a:t>
                      </a:r>
                      <a:endParaRPr lang="en-US" sz="1400" b="1" dirty="0">
                        <a:solidFill>
                          <a:schemeClr val="accent1">
                            <a:lumMod val="50000"/>
                          </a:schemeClr>
                        </a:solidFill>
                      </a:endParaRPr>
                    </a:p>
                  </a:txBody>
                  <a:tcPr anchor="ctr"/>
                </a:tc>
                <a:tc>
                  <a:txBody>
                    <a:bodyPr/>
                    <a:lstStyle/>
                    <a:p>
                      <a:pPr algn="ctr"/>
                      <a:r>
                        <a:rPr lang="en-US" sz="1400" b="1" dirty="0" smtClean="0">
                          <a:solidFill>
                            <a:schemeClr val="accent1">
                              <a:lumMod val="50000"/>
                            </a:schemeClr>
                          </a:solidFill>
                        </a:rPr>
                        <a:t>Exemplary</a:t>
                      </a:r>
                      <a:endParaRPr lang="en-US" sz="1400" b="1" dirty="0">
                        <a:solidFill>
                          <a:schemeClr val="accent1">
                            <a:lumMod val="50000"/>
                          </a:schemeClr>
                        </a:solidFill>
                      </a:endParaRPr>
                    </a:p>
                  </a:txBody>
                  <a:tcPr anchor="ctr"/>
                </a:tc>
              </a:tr>
              <a:tr h="370840">
                <a:tc gridSpan="5">
                  <a:txBody>
                    <a:bodyPr/>
                    <a:lstStyle/>
                    <a:p>
                      <a:r>
                        <a:rPr lang="en-US" sz="1200" b="1" dirty="0" smtClean="0"/>
                        <a:t>Element A:  </a:t>
                      </a:r>
                      <a:r>
                        <a:rPr lang="en-US" sz="1200" b="0" dirty="0" smtClean="0"/>
                        <a:t>The teachers</a:t>
                      </a:r>
                      <a:r>
                        <a:rPr lang="en-US" sz="1200" b="0" baseline="0" dirty="0" smtClean="0"/>
                        <a:t> provide instruction that is aligned with the Colorado Academic Standards; their district’s organized plan of instruction; and the individual needs of their students.</a:t>
                      </a:r>
                      <a:endParaRPr lang="en-US" sz="1200" b="1" dirty="0"/>
                    </a:p>
                  </a:txBody>
                  <a:tcPr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endParaRPr lang="en-US" sz="1000" b="1" dirty="0" smtClean="0"/>
                    </a:p>
                    <a:p>
                      <a:r>
                        <a:rPr lang="en-US" sz="1200" b="1" dirty="0" smtClean="0"/>
                        <a:t>THE TEACHER</a:t>
                      </a:r>
                    </a:p>
                    <a:p>
                      <a:r>
                        <a:rPr lang="en-US" sz="1000" b="1" i="1" dirty="0" smtClean="0"/>
                        <a:t>uses lesson plans that reflect:</a:t>
                      </a:r>
                    </a:p>
                    <a:p>
                      <a:pPr marL="171450" indent="-171450">
                        <a:buFont typeface="Lucida Grande"/>
                        <a:buChar char="O"/>
                      </a:pPr>
                      <a:r>
                        <a:rPr lang="en-US" sz="1000" b="1" i="1" dirty="0" smtClean="0"/>
                        <a:t>Opportunities to review prior learning.</a:t>
                      </a:r>
                    </a:p>
                    <a:p>
                      <a:pPr marL="171450" indent="-171450">
                        <a:buFont typeface="Lucida Grande"/>
                        <a:buChar char="O"/>
                      </a:pPr>
                      <a:r>
                        <a:rPr lang="en-US" sz="1000" b="1" i="1" dirty="0" smtClean="0"/>
                        <a:t>Instructional</a:t>
                      </a:r>
                      <a:r>
                        <a:rPr lang="en-US" sz="1000" b="1" i="1" baseline="0" dirty="0" smtClean="0"/>
                        <a:t> objectives appropriate for students.</a:t>
                      </a:r>
                    </a:p>
                    <a:p>
                      <a:pPr marL="171450" indent="-171450">
                        <a:buFont typeface="Lucida Grande"/>
                        <a:buChar char="O"/>
                      </a:pPr>
                      <a:r>
                        <a:rPr lang="en-US" sz="1000" b="1" i="1" baseline="0" dirty="0" smtClean="0"/>
                        <a:t>Connections to specific learning objectives and approved curriculum.</a:t>
                      </a:r>
                      <a:endParaRPr lang="en-US" sz="1000" b="1" i="1" dirty="0"/>
                    </a:p>
                  </a:txBody>
                  <a:tcPr/>
                </a:tc>
                <a:tc>
                  <a:txBody>
                    <a:bodyPr/>
                    <a:lstStyle/>
                    <a:p>
                      <a:r>
                        <a:rPr lang="en-US" sz="1000" b="1" dirty="0" smtClean="0"/>
                        <a:t>…and</a:t>
                      </a:r>
                    </a:p>
                    <a:p>
                      <a:r>
                        <a:rPr lang="en-US" sz="1200" b="1" dirty="0" smtClean="0"/>
                        <a:t>THE TEACHER</a:t>
                      </a:r>
                    </a:p>
                    <a:p>
                      <a:r>
                        <a:rPr lang="en-US" sz="1000" b="1" i="1" dirty="0" smtClean="0"/>
                        <a:t>implements lesson plans based on:</a:t>
                      </a:r>
                    </a:p>
                    <a:p>
                      <a:pPr marL="171450" indent="-171450">
                        <a:buFont typeface="Lucida Grande"/>
                        <a:buChar char="O"/>
                      </a:pPr>
                      <a:r>
                        <a:rPr lang="en-US" sz="1000" b="1" i="1" dirty="0" smtClean="0"/>
                        <a:t>Student needs.</a:t>
                      </a:r>
                    </a:p>
                    <a:p>
                      <a:pPr marL="171450" indent="-171450">
                        <a:buFont typeface="Lucida Grande"/>
                        <a:buChar char="O"/>
                      </a:pPr>
                      <a:r>
                        <a:rPr lang="en-US" sz="1000" b="1" i="1" dirty="0" smtClean="0"/>
                        <a:t>Colorado</a:t>
                      </a:r>
                      <a:r>
                        <a:rPr lang="en-US" sz="1000" b="1" i="1" baseline="0" dirty="0" smtClean="0"/>
                        <a:t> Academic Standards.</a:t>
                      </a:r>
                    </a:p>
                    <a:p>
                      <a:pPr marL="171450" indent="-171450">
                        <a:buFont typeface="Lucida Grande"/>
                        <a:buChar char="O"/>
                      </a:pPr>
                      <a:r>
                        <a:rPr lang="en-US" sz="1000" b="1" i="1" baseline="0" dirty="0" smtClean="0"/>
                        <a:t>District’s plan of instruction.</a:t>
                      </a:r>
                      <a:endParaRPr lang="en-US" sz="1000" b="1" i="1" dirty="0"/>
                    </a:p>
                  </a:txBody>
                  <a:tcPr/>
                </a:tc>
                <a:tc>
                  <a:txBody>
                    <a:bodyPr/>
                    <a:lstStyle/>
                    <a:p>
                      <a:r>
                        <a:rPr lang="en-US" sz="1000" b="1" dirty="0" smtClean="0"/>
                        <a:t>…and</a:t>
                      </a:r>
                    </a:p>
                    <a:p>
                      <a:r>
                        <a:rPr lang="en-US" sz="1200" b="1" dirty="0" smtClean="0"/>
                        <a:t>THE TEACHER:</a:t>
                      </a:r>
                    </a:p>
                    <a:p>
                      <a:pPr marL="171450" indent="-171450">
                        <a:buFont typeface="Wingdings" charset="2"/>
                        <a:buChar char="q"/>
                      </a:pPr>
                      <a:r>
                        <a:rPr lang="en-US" sz="1000" b="1" dirty="0" smtClean="0"/>
                        <a:t>Collaborates with other school staff to vertically and horizontally align, articulate and deliver the</a:t>
                      </a:r>
                      <a:r>
                        <a:rPr lang="en-US" sz="1000" b="1" baseline="0" dirty="0" smtClean="0"/>
                        <a:t> approved curriculum.</a:t>
                      </a:r>
                    </a:p>
                  </a:txBody>
                  <a:tcPr/>
                </a:tc>
                <a:tc>
                  <a:txBody>
                    <a:bodyPr/>
                    <a:lstStyle/>
                    <a:p>
                      <a:r>
                        <a:rPr lang="en-US" sz="1000" b="1" dirty="0" smtClean="0"/>
                        <a:t>…and</a:t>
                      </a:r>
                    </a:p>
                    <a:p>
                      <a:r>
                        <a:rPr lang="en-US" sz="1200" b="1" dirty="0" smtClean="0"/>
                        <a:t>STUDENTS:</a:t>
                      </a:r>
                    </a:p>
                    <a:p>
                      <a:pPr marL="171450" indent="-171450">
                        <a:buFont typeface="Lucida Grande"/>
                        <a:buChar char="O"/>
                      </a:pPr>
                      <a:r>
                        <a:rPr lang="en-US" sz="1000" b="1" i="1" dirty="0" smtClean="0"/>
                        <a:t>Interact with the rigorous and challenging content.</a:t>
                      </a:r>
                    </a:p>
                    <a:p>
                      <a:pPr marL="171450" indent="-171450">
                        <a:buFont typeface="Lucida Grande"/>
                        <a:buChar char="O"/>
                      </a:pPr>
                      <a:r>
                        <a:rPr lang="en-US" sz="1000" b="1" i="1" dirty="0" smtClean="0"/>
                        <a:t>Perform at a level consistent with or above</a:t>
                      </a:r>
                      <a:r>
                        <a:rPr lang="en-US" sz="1000" b="1" i="1" baseline="0" dirty="0" smtClean="0"/>
                        <a:t> expectations.</a:t>
                      </a:r>
                      <a:endParaRPr lang="en-US" sz="1000" b="1" i="1" dirty="0"/>
                    </a:p>
                  </a:txBody>
                  <a:tcPr/>
                </a:tc>
                <a:tc>
                  <a:txBody>
                    <a:bodyPr/>
                    <a:lstStyle/>
                    <a:p>
                      <a:r>
                        <a:rPr lang="en-US" sz="1000" b="1" dirty="0" smtClean="0"/>
                        <a:t>…and</a:t>
                      </a:r>
                    </a:p>
                    <a:p>
                      <a:r>
                        <a:rPr lang="en-US" sz="1200" b="1" dirty="0" smtClean="0"/>
                        <a:t>STUDENTS:</a:t>
                      </a:r>
                    </a:p>
                    <a:p>
                      <a:pPr marL="171450" indent="-171450">
                        <a:buFont typeface="Lucida Grande"/>
                        <a:buChar char="O"/>
                      </a:pPr>
                      <a:r>
                        <a:rPr lang="en-US" sz="1000" b="1" i="1" dirty="0" smtClean="0"/>
                        <a:t>Discuss strengths and next steps regarding their learning wit their teacher(s).</a:t>
                      </a:r>
                      <a:endParaRPr lang="en-US" sz="1000" b="1" i="1" dirty="0"/>
                    </a:p>
                  </a:txBody>
                  <a:tcPr/>
                </a:tc>
              </a:tr>
              <a:tr h="370840">
                <a:tc gridSpan="5">
                  <a:txBody>
                    <a:bodyPr/>
                    <a:lstStyle/>
                    <a:p>
                      <a:pPr marL="171450" indent="-171450">
                        <a:buFont typeface="Lucida Grande"/>
                        <a:buChar char="O"/>
                      </a:pPr>
                      <a:r>
                        <a:rPr lang="en-US" sz="1000" dirty="0" smtClean="0"/>
                        <a:t>Professional Practice</a:t>
                      </a:r>
                      <a:r>
                        <a:rPr lang="en-US" sz="1000" baseline="0" dirty="0" smtClean="0"/>
                        <a:t> is </a:t>
                      </a:r>
                      <a:r>
                        <a:rPr lang="en-US" sz="1000" b="1" i="1" baseline="0" dirty="0" smtClean="0"/>
                        <a:t>Observable</a:t>
                      </a:r>
                      <a:r>
                        <a:rPr lang="en-US" sz="1000" b="0" i="0" baseline="0" dirty="0" smtClean="0"/>
                        <a:t> during a classroom observation.</a:t>
                      </a:r>
                    </a:p>
                    <a:p>
                      <a:pPr marL="171450" indent="-171450">
                        <a:buFont typeface="Wingdings" charset="2"/>
                        <a:buChar char="q"/>
                      </a:pPr>
                      <a:r>
                        <a:rPr lang="en-US" sz="1000" b="0" i="0" baseline="0" dirty="0" smtClean="0"/>
                        <a:t>Professional Practice is </a:t>
                      </a:r>
                      <a:r>
                        <a:rPr lang="en-US" sz="1000" b="1" i="0" baseline="0" dirty="0" smtClean="0"/>
                        <a:t>Not Observable </a:t>
                      </a:r>
                      <a:r>
                        <a:rPr lang="en-US" sz="1000" b="0" i="0" baseline="0" dirty="0" smtClean="0"/>
                        <a:t>during a classroom observation.</a:t>
                      </a:r>
                      <a:endParaRPr lang="en-US" sz="100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bl>
          </a:graphicData>
        </a:graphic>
      </p:graphicFrame>
      <p:sp>
        <p:nvSpPr>
          <p:cNvPr id="6" name="AutoShape 89"/>
          <p:cNvSpPr>
            <a:spLocks noChangeArrowheads="1"/>
          </p:cNvSpPr>
          <p:nvPr/>
        </p:nvSpPr>
        <p:spPr bwMode="auto">
          <a:xfrm>
            <a:off x="562804" y="4762500"/>
            <a:ext cx="1609117" cy="2025128"/>
          </a:xfrm>
          <a:prstGeom prst="upArrowCallout">
            <a:avLst>
              <a:gd name="adj1" fmla="val 25000"/>
              <a:gd name="adj2" fmla="val 25000"/>
              <a:gd name="adj3" fmla="val 28231"/>
              <a:gd name="adj4" fmla="val 66667"/>
            </a:avLst>
          </a:prstGeom>
          <a:solidFill>
            <a:schemeClr val="accent1">
              <a:lumMod val="75000"/>
            </a:schemeClr>
          </a:solidFill>
          <a:ln w="9525">
            <a:solidFill>
              <a:srgbClr val="000000"/>
            </a:solidFill>
            <a:miter lim="800000"/>
            <a:headEnd/>
            <a:tailEnd/>
          </a:ln>
        </p:spPr>
        <p:txBody>
          <a:bodyPr rot="0" vert="horz" wrap="square" lIns="91440" tIns="45720" rIns="91440" bIns="45720" anchor="t" anchorCtr="0" upright="1">
            <a:noAutofit/>
          </a:bodyPr>
          <a:lstStyle/>
          <a:p>
            <a:pPr algn="ctr"/>
            <a:r>
              <a:rPr lang="en-US" sz="1000" dirty="0"/>
              <a:t>The focus of the </a:t>
            </a:r>
            <a:r>
              <a:rPr lang="en-US" sz="1000" b="1" dirty="0"/>
              <a:t>Basic </a:t>
            </a:r>
            <a:r>
              <a:rPr lang="en-US" sz="1000" dirty="0"/>
              <a:t>rating level is the educator whose performance does not meet state performance standards and who is not achieving at expected levels.</a:t>
            </a:r>
          </a:p>
        </p:txBody>
      </p:sp>
      <p:sp>
        <p:nvSpPr>
          <p:cNvPr id="7" name="AutoShape 91"/>
          <p:cNvSpPr>
            <a:spLocks noChangeArrowheads="1"/>
          </p:cNvSpPr>
          <p:nvPr/>
        </p:nvSpPr>
        <p:spPr bwMode="auto">
          <a:xfrm>
            <a:off x="2502210" y="4692128"/>
            <a:ext cx="2520950" cy="2095500"/>
          </a:xfrm>
          <a:prstGeom prst="upArrowCallout">
            <a:avLst>
              <a:gd name="adj1" fmla="val 32552"/>
              <a:gd name="adj2" fmla="val 32552"/>
              <a:gd name="adj3" fmla="val 16667"/>
              <a:gd name="adj4" fmla="val 66667"/>
            </a:avLst>
          </a:prstGeom>
          <a:solidFill>
            <a:schemeClr val="accent1">
              <a:lumMod val="60000"/>
              <a:lumOff val="40000"/>
            </a:schemeClr>
          </a:solidFill>
          <a:ln w="9525">
            <a:solidFill>
              <a:srgbClr val="000000"/>
            </a:solidFill>
            <a:miter lim="800000"/>
            <a:headEnd/>
            <a:tailEnd/>
          </a:ln>
        </p:spPr>
        <p:txBody>
          <a:bodyPr rot="0" vert="horz" wrap="square" lIns="91440" tIns="45720" rIns="91440" bIns="45720" anchor="t" anchorCtr="0" upright="1">
            <a:noAutofit/>
          </a:bodyPr>
          <a:lstStyle/>
          <a:p>
            <a:pPr marL="0" marR="0" algn="ctr">
              <a:lnSpc>
                <a:spcPct val="115000"/>
              </a:lnSpc>
              <a:spcBef>
                <a:spcPts val="0"/>
              </a:spcBef>
              <a:spcAft>
                <a:spcPts val="0"/>
              </a:spcAft>
            </a:pPr>
            <a:r>
              <a:rPr lang="en-US" sz="1100" dirty="0">
                <a:effectLst/>
                <a:ea typeface="Calibri"/>
                <a:cs typeface="Times New Roman"/>
              </a:rPr>
              <a:t>The focus of</a:t>
            </a:r>
            <a:r>
              <a:rPr lang="en-US" sz="1100" b="1" dirty="0">
                <a:effectLst/>
                <a:ea typeface="Calibri"/>
                <a:cs typeface="Times New Roman"/>
              </a:rPr>
              <a:t> Partially Proficient and Proficient levels</a:t>
            </a:r>
            <a:r>
              <a:rPr lang="en-US" sz="1100" dirty="0">
                <a:effectLst/>
                <a:ea typeface="Calibri"/>
                <a:cs typeface="Times New Roman"/>
              </a:rPr>
              <a:t> is what educators do on a day-to-day basis to achieve state performance standards and assure that students are achieving at expected levels. </a:t>
            </a:r>
            <a:endParaRPr lang="en-US" sz="1600" dirty="0">
              <a:effectLst/>
              <a:ea typeface="Calibri"/>
              <a:cs typeface="Times New Roman"/>
            </a:endParaRPr>
          </a:p>
        </p:txBody>
      </p:sp>
      <p:sp>
        <p:nvSpPr>
          <p:cNvPr id="9" name="AutoShape 90"/>
          <p:cNvSpPr>
            <a:spLocks noChangeArrowheads="1"/>
          </p:cNvSpPr>
          <p:nvPr/>
        </p:nvSpPr>
        <p:spPr bwMode="auto">
          <a:xfrm>
            <a:off x="5551277" y="4684508"/>
            <a:ext cx="2870200" cy="2103120"/>
          </a:xfrm>
          <a:prstGeom prst="upArrowCallout">
            <a:avLst>
              <a:gd name="adj1" fmla="val 37061"/>
              <a:gd name="adj2" fmla="val 37061"/>
              <a:gd name="adj3" fmla="val 16667"/>
              <a:gd name="adj4" fmla="val 66667"/>
            </a:avLst>
          </a:prstGeom>
          <a:solidFill>
            <a:schemeClr val="accent1">
              <a:lumMod val="40000"/>
              <a:lumOff val="60000"/>
            </a:schemeClr>
          </a:solidFill>
          <a:ln w="9525">
            <a:solidFill>
              <a:srgbClr val="000000"/>
            </a:solidFill>
            <a:miter lim="800000"/>
            <a:headEnd/>
            <a:tailEnd/>
          </a:ln>
        </p:spPr>
        <p:txBody>
          <a:bodyPr rot="0" vert="horz" wrap="square" lIns="91440" tIns="45720" rIns="91440" bIns="45720" anchor="t" anchorCtr="0" upright="1">
            <a:noAutofit/>
          </a:bodyPr>
          <a:lstStyle/>
          <a:p>
            <a:pPr marL="0" marR="0" algn="ctr">
              <a:lnSpc>
                <a:spcPct val="115000"/>
              </a:lnSpc>
              <a:spcBef>
                <a:spcPts val="0"/>
              </a:spcBef>
              <a:spcAft>
                <a:spcPts val="0"/>
              </a:spcAft>
            </a:pPr>
            <a:r>
              <a:rPr lang="en-US" sz="1100" dirty="0">
                <a:effectLst/>
                <a:ea typeface="Calibri"/>
                <a:cs typeface="Times New Roman"/>
              </a:rPr>
              <a:t>The focus of </a:t>
            </a:r>
            <a:r>
              <a:rPr lang="en-US" sz="1100" b="1" dirty="0">
                <a:effectLst/>
                <a:ea typeface="Calibri"/>
                <a:cs typeface="Times New Roman"/>
              </a:rPr>
              <a:t>Accomplished and Exemplary ratings</a:t>
            </a:r>
            <a:r>
              <a:rPr lang="en-US" sz="1100" dirty="0">
                <a:effectLst/>
                <a:ea typeface="Calibri"/>
                <a:cs typeface="Times New Roman"/>
              </a:rPr>
              <a:t> shifts to the outcomes of the educator’s practices, including expectations for staff, students, parents and community members, as a result of practices exhibited under rating levels 2 and 3. </a:t>
            </a:r>
            <a:endParaRPr lang="en-US" sz="1600" dirty="0">
              <a:effectLst/>
              <a:ea typeface="Calibri"/>
              <a:cs typeface="Times New Roman"/>
            </a:endParaRPr>
          </a:p>
        </p:txBody>
      </p:sp>
    </p:spTree>
    <p:extLst>
      <p:ext uri="{BB962C8B-B14F-4D97-AF65-F5344CB8AC3E}">
        <p14:creationId xmlns:p14="http://schemas.microsoft.com/office/powerpoint/2010/main" val="258738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16160"/>
            <a:ext cx="8381260" cy="856674"/>
          </a:xfrm>
        </p:spPr>
        <p:txBody>
          <a:bodyPr>
            <a:normAutofit/>
          </a:bodyPr>
          <a:lstStyle/>
          <a:p>
            <a:r>
              <a:rPr lang="en-US" dirty="0" smtClean="0"/>
              <a:t>Rating </a:t>
            </a:r>
            <a:r>
              <a:rPr lang="en-US" dirty="0"/>
              <a:t>Rule for Individual Elements</a:t>
            </a:r>
          </a:p>
        </p:txBody>
      </p:sp>
      <p:graphicFrame>
        <p:nvGraphicFramePr>
          <p:cNvPr id="2" name="Table 1"/>
          <p:cNvGraphicFramePr>
            <a:graphicFrameLocks noGrp="1"/>
          </p:cNvGraphicFramePr>
          <p:nvPr>
            <p:extLst>
              <p:ext uri="{D42A27DB-BD31-4B8C-83A1-F6EECF244321}">
                <p14:modId xmlns:p14="http://schemas.microsoft.com/office/powerpoint/2010/main" val="2056615366"/>
              </p:ext>
            </p:extLst>
          </p:nvPr>
        </p:nvGraphicFramePr>
        <p:xfrm>
          <a:off x="562804" y="1275484"/>
          <a:ext cx="8021935" cy="4023359"/>
        </p:xfrm>
        <a:graphic>
          <a:graphicData uri="http://schemas.openxmlformats.org/drawingml/2006/table">
            <a:tbl>
              <a:tblPr firstRow="1" bandRow="1">
                <a:tableStyleId>{5C22544A-7EE6-4342-B048-85BDC9FD1C3A}</a:tableStyleId>
              </a:tblPr>
              <a:tblGrid>
                <a:gridCol w="1604387"/>
                <a:gridCol w="1604387"/>
                <a:gridCol w="1604387"/>
                <a:gridCol w="1604387"/>
                <a:gridCol w="1604387"/>
              </a:tblGrid>
              <a:tr h="370840">
                <a:tc gridSpan="5">
                  <a:txBody>
                    <a:bodyPr/>
                    <a:lstStyle/>
                    <a:p>
                      <a:r>
                        <a:rPr lang="en-US" sz="1400" dirty="0" smtClean="0">
                          <a:solidFill>
                            <a:schemeClr val="tx2">
                              <a:lumMod val="50000"/>
                            </a:schemeClr>
                          </a:solidFill>
                        </a:rPr>
                        <a:t>Quality Standard</a:t>
                      </a:r>
                      <a:r>
                        <a:rPr lang="en-US" sz="1400" baseline="0" dirty="0" smtClean="0">
                          <a:solidFill>
                            <a:schemeClr val="tx2">
                              <a:lumMod val="50000"/>
                            </a:schemeClr>
                          </a:solidFill>
                        </a:rPr>
                        <a:t> 1</a:t>
                      </a:r>
                    </a:p>
                    <a:p>
                      <a:r>
                        <a:rPr lang="en-US" sz="1000" b="0" dirty="0" smtClean="0">
                          <a:solidFill>
                            <a:schemeClr val="tx2">
                              <a:lumMod val="50000"/>
                            </a:schemeClr>
                          </a:solidFill>
                        </a:rPr>
                        <a:t>Teachers  demonstrate mastery of and pedagogical expertise</a:t>
                      </a:r>
                      <a:r>
                        <a:rPr lang="en-US" sz="1000" b="0" baseline="0" dirty="0" smtClean="0">
                          <a:solidFill>
                            <a:schemeClr val="tx2">
                              <a:lumMod val="50000"/>
                            </a:schemeClr>
                          </a:solidFill>
                        </a:rPr>
                        <a:t> in the content they teach. The elementary teacher is an expert in literacy and mathematics and is knowledgeable in all other content that he or she teaches (e.g., science, social studies, arts, physical education, or world languages). The secondary teacher has knowledge of literacy and mathematics and is an expert in his or her content endorsement area(s).</a:t>
                      </a:r>
                      <a:endParaRPr lang="en-US" sz="1000" b="0" dirty="0">
                        <a:solidFill>
                          <a:schemeClr val="tx2">
                            <a:lumMod val="50000"/>
                          </a:schemeClr>
                        </a:solidFill>
                      </a:endParaRPr>
                    </a:p>
                  </a:txBody>
                  <a:tcPr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pPr algn="ctr"/>
                      <a:r>
                        <a:rPr lang="en-US" sz="1400" b="1" dirty="0" smtClean="0">
                          <a:solidFill>
                            <a:schemeClr val="accent1">
                              <a:lumMod val="50000"/>
                            </a:schemeClr>
                          </a:solidFill>
                        </a:rPr>
                        <a:t>Basic</a:t>
                      </a:r>
                      <a:endParaRPr lang="en-US" sz="1400" b="1" dirty="0">
                        <a:solidFill>
                          <a:schemeClr val="accent1">
                            <a:lumMod val="50000"/>
                          </a:schemeClr>
                        </a:solidFill>
                      </a:endParaRPr>
                    </a:p>
                  </a:txBody>
                  <a:tcPr anchor="ctr"/>
                </a:tc>
                <a:tc>
                  <a:txBody>
                    <a:bodyPr/>
                    <a:lstStyle/>
                    <a:p>
                      <a:pPr algn="ctr"/>
                      <a:r>
                        <a:rPr lang="en-US" sz="1400" b="1" dirty="0" smtClean="0">
                          <a:solidFill>
                            <a:schemeClr val="accent1">
                              <a:lumMod val="50000"/>
                            </a:schemeClr>
                          </a:solidFill>
                        </a:rPr>
                        <a:t>Partially Proficient</a:t>
                      </a:r>
                      <a:endParaRPr lang="en-US" sz="1400" b="1" dirty="0">
                        <a:solidFill>
                          <a:schemeClr val="accent1">
                            <a:lumMod val="50000"/>
                          </a:schemeClr>
                        </a:solidFill>
                      </a:endParaRPr>
                    </a:p>
                  </a:txBody>
                  <a:tcPr anchor="ctr"/>
                </a:tc>
                <a:tc>
                  <a:txBody>
                    <a:bodyPr/>
                    <a:lstStyle/>
                    <a:p>
                      <a:pPr algn="ctr"/>
                      <a:r>
                        <a:rPr lang="en-US" sz="1400" b="1" dirty="0" smtClean="0">
                          <a:solidFill>
                            <a:schemeClr val="accent1">
                              <a:lumMod val="50000"/>
                            </a:schemeClr>
                          </a:solidFill>
                        </a:rPr>
                        <a:t>Proficient</a:t>
                      </a:r>
                    </a:p>
                    <a:p>
                      <a:pPr algn="ctr"/>
                      <a:r>
                        <a:rPr lang="en-US" sz="1000" b="1" dirty="0" smtClean="0">
                          <a:solidFill>
                            <a:schemeClr val="accent1">
                              <a:lumMod val="50000"/>
                            </a:schemeClr>
                          </a:solidFill>
                        </a:rPr>
                        <a:t>(Meets State Standard)</a:t>
                      </a:r>
                      <a:endParaRPr lang="en-US" sz="1000" b="1" dirty="0">
                        <a:solidFill>
                          <a:schemeClr val="accent1">
                            <a:lumMod val="50000"/>
                          </a:schemeClr>
                        </a:solidFill>
                      </a:endParaRPr>
                    </a:p>
                  </a:txBody>
                  <a:tcPr anchor="ctr"/>
                </a:tc>
                <a:tc>
                  <a:txBody>
                    <a:bodyPr/>
                    <a:lstStyle/>
                    <a:p>
                      <a:pPr algn="ctr"/>
                      <a:r>
                        <a:rPr lang="en-US" sz="1400" b="1" dirty="0" smtClean="0">
                          <a:solidFill>
                            <a:schemeClr val="accent1">
                              <a:lumMod val="50000"/>
                            </a:schemeClr>
                          </a:solidFill>
                        </a:rPr>
                        <a:t>Accomplished</a:t>
                      </a:r>
                      <a:endParaRPr lang="en-US" sz="1400" b="1" dirty="0">
                        <a:solidFill>
                          <a:schemeClr val="accent1">
                            <a:lumMod val="50000"/>
                          </a:schemeClr>
                        </a:solidFill>
                      </a:endParaRPr>
                    </a:p>
                  </a:txBody>
                  <a:tcPr anchor="ctr"/>
                </a:tc>
                <a:tc>
                  <a:txBody>
                    <a:bodyPr/>
                    <a:lstStyle/>
                    <a:p>
                      <a:pPr algn="ctr"/>
                      <a:r>
                        <a:rPr lang="en-US" sz="1400" b="1" dirty="0" smtClean="0">
                          <a:solidFill>
                            <a:schemeClr val="accent1">
                              <a:lumMod val="50000"/>
                            </a:schemeClr>
                          </a:solidFill>
                        </a:rPr>
                        <a:t>Exemplary</a:t>
                      </a:r>
                      <a:endParaRPr lang="en-US" sz="1400" b="1" dirty="0">
                        <a:solidFill>
                          <a:schemeClr val="accent1">
                            <a:lumMod val="50000"/>
                          </a:schemeClr>
                        </a:solidFill>
                      </a:endParaRPr>
                    </a:p>
                  </a:txBody>
                  <a:tcPr anchor="ctr"/>
                </a:tc>
              </a:tr>
              <a:tr h="370840">
                <a:tc gridSpan="5">
                  <a:txBody>
                    <a:bodyPr/>
                    <a:lstStyle/>
                    <a:p>
                      <a:r>
                        <a:rPr lang="en-US" sz="1200" b="1" dirty="0" smtClean="0"/>
                        <a:t>Element A:  </a:t>
                      </a:r>
                      <a:r>
                        <a:rPr lang="en-US" sz="1200" b="0" dirty="0" smtClean="0"/>
                        <a:t>The teachers</a:t>
                      </a:r>
                      <a:r>
                        <a:rPr lang="en-US" sz="1200" b="0" baseline="0" dirty="0" smtClean="0"/>
                        <a:t> provide instruction that is aligned with the Colorado Academic Standards; their district’s organized plan of instruction; and the individual needs of their students.</a:t>
                      </a:r>
                      <a:endParaRPr lang="en-US" sz="1200" b="1" dirty="0"/>
                    </a:p>
                  </a:txBody>
                  <a:tcPr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endParaRPr lang="en-US" sz="1000" b="1" dirty="0" smtClean="0"/>
                    </a:p>
                    <a:p>
                      <a:r>
                        <a:rPr lang="en-US" sz="1200" b="1" dirty="0" smtClean="0"/>
                        <a:t>THE TEACHER</a:t>
                      </a:r>
                    </a:p>
                    <a:p>
                      <a:r>
                        <a:rPr lang="en-US" sz="1000" b="1" i="1" dirty="0" smtClean="0"/>
                        <a:t>uses lesson plans that reflect:</a:t>
                      </a:r>
                    </a:p>
                    <a:p>
                      <a:pPr marL="171450" indent="-171450">
                        <a:buFont typeface="Lucida Grande"/>
                        <a:buChar char="O"/>
                      </a:pPr>
                      <a:r>
                        <a:rPr lang="en-US" sz="1000" b="1" i="1" dirty="0" smtClean="0"/>
                        <a:t>Opportunities to review prior learning.</a:t>
                      </a:r>
                    </a:p>
                    <a:p>
                      <a:pPr marL="171450" indent="-171450">
                        <a:buFont typeface="Lucida Grande"/>
                        <a:buChar char="O"/>
                      </a:pPr>
                      <a:r>
                        <a:rPr lang="en-US" sz="1000" b="1" i="1" dirty="0" smtClean="0"/>
                        <a:t>Instructional</a:t>
                      </a:r>
                      <a:r>
                        <a:rPr lang="en-US" sz="1000" b="1" i="1" baseline="0" dirty="0" smtClean="0"/>
                        <a:t> objectives appropriate for students.</a:t>
                      </a:r>
                    </a:p>
                    <a:p>
                      <a:pPr marL="171450" indent="-171450">
                        <a:buFont typeface="Lucida Grande"/>
                        <a:buChar char="O"/>
                      </a:pPr>
                      <a:r>
                        <a:rPr lang="en-US" sz="1000" b="1" i="1" baseline="0" dirty="0" smtClean="0"/>
                        <a:t>Connections to specific learning objectives and approved curriculum.</a:t>
                      </a:r>
                      <a:endParaRPr lang="en-US" sz="1000" b="1" i="1" dirty="0"/>
                    </a:p>
                  </a:txBody>
                  <a:tcPr/>
                </a:tc>
                <a:tc>
                  <a:txBody>
                    <a:bodyPr/>
                    <a:lstStyle/>
                    <a:p>
                      <a:r>
                        <a:rPr lang="en-US" sz="1000" b="1" dirty="0" smtClean="0"/>
                        <a:t>…and</a:t>
                      </a:r>
                    </a:p>
                    <a:p>
                      <a:r>
                        <a:rPr lang="en-US" sz="1200" b="1" dirty="0" smtClean="0"/>
                        <a:t>THE TEACHER</a:t>
                      </a:r>
                    </a:p>
                    <a:p>
                      <a:r>
                        <a:rPr lang="en-US" sz="1000" b="1" i="1" dirty="0" smtClean="0"/>
                        <a:t>implements lesson plans based on:</a:t>
                      </a:r>
                    </a:p>
                    <a:p>
                      <a:pPr marL="171450" indent="-171450">
                        <a:buFont typeface="Lucida Grande"/>
                        <a:buChar char="O"/>
                      </a:pPr>
                      <a:r>
                        <a:rPr lang="en-US" sz="1000" b="1" i="1" dirty="0" smtClean="0"/>
                        <a:t>Student needs.</a:t>
                      </a:r>
                    </a:p>
                    <a:p>
                      <a:pPr marL="171450" indent="-171450">
                        <a:buFont typeface="Lucida Grande"/>
                        <a:buChar char="O"/>
                      </a:pPr>
                      <a:r>
                        <a:rPr lang="en-US" sz="1000" b="1" i="1" dirty="0" smtClean="0"/>
                        <a:t>Colorado</a:t>
                      </a:r>
                      <a:r>
                        <a:rPr lang="en-US" sz="1000" b="1" i="1" baseline="0" dirty="0" smtClean="0"/>
                        <a:t> Academic Standards.</a:t>
                      </a:r>
                    </a:p>
                    <a:p>
                      <a:pPr marL="171450" indent="-171450">
                        <a:buFont typeface="Lucida Grande"/>
                        <a:buChar char="O"/>
                      </a:pPr>
                      <a:r>
                        <a:rPr lang="en-US" sz="1000" b="1" i="1" baseline="0" dirty="0" smtClean="0"/>
                        <a:t>District’s plan of instruction.</a:t>
                      </a:r>
                      <a:endParaRPr lang="en-US" sz="1000" b="1" i="1" dirty="0"/>
                    </a:p>
                  </a:txBody>
                  <a:tcPr/>
                </a:tc>
                <a:tc>
                  <a:txBody>
                    <a:bodyPr/>
                    <a:lstStyle/>
                    <a:p>
                      <a:r>
                        <a:rPr lang="en-US" sz="1000" b="1" dirty="0" smtClean="0"/>
                        <a:t>…and</a:t>
                      </a:r>
                    </a:p>
                    <a:p>
                      <a:r>
                        <a:rPr lang="en-US" sz="1200" b="1" dirty="0" smtClean="0"/>
                        <a:t>THE TEACHER:</a:t>
                      </a:r>
                    </a:p>
                    <a:p>
                      <a:pPr marL="171450" indent="-171450">
                        <a:buFont typeface="Wingdings" charset="2"/>
                        <a:buChar char="q"/>
                      </a:pPr>
                      <a:r>
                        <a:rPr lang="en-US" sz="1000" b="1" dirty="0" smtClean="0"/>
                        <a:t>Collaborates with other school staff to vertically and horizontally align, articulate and deliver the</a:t>
                      </a:r>
                      <a:r>
                        <a:rPr lang="en-US" sz="1000" b="1" baseline="0" dirty="0" smtClean="0"/>
                        <a:t> approved curriculum.</a:t>
                      </a:r>
                    </a:p>
                  </a:txBody>
                  <a:tcPr/>
                </a:tc>
                <a:tc>
                  <a:txBody>
                    <a:bodyPr/>
                    <a:lstStyle/>
                    <a:p>
                      <a:r>
                        <a:rPr lang="en-US" sz="1000" b="1" dirty="0" smtClean="0"/>
                        <a:t>…and</a:t>
                      </a:r>
                    </a:p>
                    <a:p>
                      <a:r>
                        <a:rPr lang="en-US" sz="1200" b="1" dirty="0" smtClean="0"/>
                        <a:t>STUDENTS:</a:t>
                      </a:r>
                    </a:p>
                    <a:p>
                      <a:pPr marL="171450" indent="-171450">
                        <a:buFont typeface="Lucida Grande"/>
                        <a:buChar char="O"/>
                      </a:pPr>
                      <a:r>
                        <a:rPr lang="en-US" sz="1000" b="1" i="1" dirty="0" smtClean="0"/>
                        <a:t>Interact with the rigorous and challenging content.</a:t>
                      </a:r>
                    </a:p>
                    <a:p>
                      <a:pPr marL="171450" indent="-171450">
                        <a:buFont typeface="Lucida Grande"/>
                        <a:buChar char="O"/>
                      </a:pPr>
                      <a:r>
                        <a:rPr lang="en-US" sz="1000" b="1" i="1" dirty="0" smtClean="0"/>
                        <a:t>Perform at a level consistent with or above</a:t>
                      </a:r>
                      <a:r>
                        <a:rPr lang="en-US" sz="1000" b="1" i="1" baseline="0" dirty="0" smtClean="0"/>
                        <a:t> expectations.</a:t>
                      </a:r>
                      <a:endParaRPr lang="en-US" sz="1000" b="1" i="1" dirty="0"/>
                    </a:p>
                  </a:txBody>
                  <a:tcPr/>
                </a:tc>
                <a:tc>
                  <a:txBody>
                    <a:bodyPr/>
                    <a:lstStyle/>
                    <a:p>
                      <a:r>
                        <a:rPr lang="en-US" sz="1000" b="1" dirty="0" smtClean="0"/>
                        <a:t>…and</a:t>
                      </a:r>
                    </a:p>
                    <a:p>
                      <a:r>
                        <a:rPr lang="en-US" sz="1200" b="1" dirty="0" smtClean="0"/>
                        <a:t>STUDENTS:</a:t>
                      </a:r>
                    </a:p>
                    <a:p>
                      <a:pPr marL="171450" indent="-171450">
                        <a:buFont typeface="Lucida Grande"/>
                        <a:buChar char="O"/>
                      </a:pPr>
                      <a:r>
                        <a:rPr lang="en-US" sz="1000" b="1" i="1" dirty="0" smtClean="0"/>
                        <a:t>Discuss strengths and next steps regarding their learning wit their teacher(s).</a:t>
                      </a:r>
                      <a:endParaRPr lang="en-US" sz="1000" b="1" i="1" dirty="0"/>
                    </a:p>
                  </a:txBody>
                  <a:tcPr/>
                </a:tc>
              </a:tr>
              <a:tr h="370840">
                <a:tc gridSpan="5">
                  <a:txBody>
                    <a:bodyPr/>
                    <a:lstStyle/>
                    <a:p>
                      <a:pPr marL="171450" indent="-171450">
                        <a:buFont typeface="Lucida Grande"/>
                        <a:buChar char="O"/>
                      </a:pPr>
                      <a:r>
                        <a:rPr lang="en-US" sz="1000" dirty="0" smtClean="0"/>
                        <a:t>Professional Practice</a:t>
                      </a:r>
                      <a:r>
                        <a:rPr lang="en-US" sz="1000" baseline="0" dirty="0" smtClean="0"/>
                        <a:t> is </a:t>
                      </a:r>
                      <a:r>
                        <a:rPr lang="en-US" sz="1000" b="1" i="1" baseline="0" dirty="0" smtClean="0"/>
                        <a:t>Observable</a:t>
                      </a:r>
                      <a:r>
                        <a:rPr lang="en-US" sz="1000" b="0" i="0" baseline="0" dirty="0" smtClean="0"/>
                        <a:t> during a classroom observation.</a:t>
                      </a:r>
                    </a:p>
                    <a:p>
                      <a:pPr marL="171450" indent="-171450">
                        <a:buFont typeface="Wingdings" charset="2"/>
                        <a:buChar char="q"/>
                      </a:pPr>
                      <a:r>
                        <a:rPr lang="en-US" sz="1000" b="0" i="0" baseline="0" dirty="0" smtClean="0"/>
                        <a:t>Professional Practice is </a:t>
                      </a:r>
                      <a:r>
                        <a:rPr lang="en-US" sz="1000" b="1" i="0" baseline="0" dirty="0" smtClean="0"/>
                        <a:t>Not Observable </a:t>
                      </a:r>
                      <a:r>
                        <a:rPr lang="en-US" sz="1000" b="0" i="0" baseline="0" dirty="0" smtClean="0"/>
                        <a:t>during a classroom observation.</a:t>
                      </a:r>
                      <a:endParaRPr lang="en-US" sz="100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bl>
          </a:graphicData>
        </a:graphic>
      </p:graphicFrame>
      <p:sp>
        <p:nvSpPr>
          <p:cNvPr id="10" name="Text Box 3"/>
          <p:cNvSpPr txBox="1"/>
          <p:nvPr/>
        </p:nvSpPr>
        <p:spPr>
          <a:xfrm flipH="1">
            <a:off x="535779" y="3527750"/>
            <a:ext cx="288429" cy="342900"/>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dirty="0">
                <a:solidFill>
                  <a:srgbClr val="4A442A"/>
                </a:solidFill>
                <a:effectLst/>
                <a:latin typeface="Zapf Dingbats"/>
                <a:ea typeface="ＭＳ 明朝"/>
              </a:rPr>
              <a:t>4</a:t>
            </a:r>
            <a:endParaRPr lang="en-US" sz="1400" dirty="0">
              <a:effectLst/>
              <a:latin typeface="Times New Roman"/>
              <a:ea typeface="ＭＳ 明朝"/>
            </a:endParaRPr>
          </a:p>
        </p:txBody>
      </p:sp>
      <p:sp>
        <p:nvSpPr>
          <p:cNvPr id="11" name="Text Box 3"/>
          <p:cNvSpPr txBox="1"/>
          <p:nvPr/>
        </p:nvSpPr>
        <p:spPr>
          <a:xfrm flipH="1">
            <a:off x="539547" y="3828760"/>
            <a:ext cx="288429" cy="342900"/>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dirty="0">
                <a:solidFill>
                  <a:srgbClr val="4A442A"/>
                </a:solidFill>
                <a:effectLst/>
                <a:latin typeface="Zapf Dingbats"/>
                <a:ea typeface="ＭＳ 明朝"/>
              </a:rPr>
              <a:t>4</a:t>
            </a:r>
            <a:endParaRPr lang="en-US" sz="1400" dirty="0">
              <a:effectLst/>
              <a:latin typeface="Times New Roman"/>
              <a:ea typeface="ＭＳ 明朝"/>
            </a:endParaRPr>
          </a:p>
        </p:txBody>
      </p:sp>
      <p:sp>
        <p:nvSpPr>
          <p:cNvPr id="12" name="Text Box 3"/>
          <p:cNvSpPr txBox="1"/>
          <p:nvPr/>
        </p:nvSpPr>
        <p:spPr>
          <a:xfrm flipH="1">
            <a:off x="529803" y="4305400"/>
            <a:ext cx="288429" cy="342900"/>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dirty="0">
                <a:solidFill>
                  <a:srgbClr val="4A442A"/>
                </a:solidFill>
                <a:effectLst/>
                <a:latin typeface="Zapf Dingbats"/>
                <a:ea typeface="ＭＳ 明朝"/>
              </a:rPr>
              <a:t>4</a:t>
            </a:r>
            <a:endParaRPr lang="en-US" sz="1400" dirty="0">
              <a:effectLst/>
              <a:latin typeface="Times New Roman"/>
              <a:ea typeface="ＭＳ 明朝"/>
            </a:endParaRPr>
          </a:p>
        </p:txBody>
      </p:sp>
      <p:sp>
        <p:nvSpPr>
          <p:cNvPr id="13" name="Text Box 3"/>
          <p:cNvSpPr txBox="1"/>
          <p:nvPr/>
        </p:nvSpPr>
        <p:spPr>
          <a:xfrm flipH="1">
            <a:off x="2130195" y="3527750"/>
            <a:ext cx="288429" cy="342900"/>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dirty="0">
                <a:solidFill>
                  <a:srgbClr val="4A442A"/>
                </a:solidFill>
                <a:effectLst/>
                <a:latin typeface="Zapf Dingbats"/>
                <a:ea typeface="ＭＳ 明朝"/>
              </a:rPr>
              <a:t>4</a:t>
            </a:r>
            <a:endParaRPr lang="en-US" sz="1400" dirty="0">
              <a:effectLst/>
              <a:latin typeface="Times New Roman"/>
              <a:ea typeface="ＭＳ 明朝"/>
            </a:endParaRPr>
          </a:p>
        </p:txBody>
      </p:sp>
      <p:sp>
        <p:nvSpPr>
          <p:cNvPr id="14" name="Text Box 3"/>
          <p:cNvSpPr txBox="1"/>
          <p:nvPr/>
        </p:nvSpPr>
        <p:spPr>
          <a:xfrm flipH="1">
            <a:off x="2133963" y="3680150"/>
            <a:ext cx="288429" cy="342900"/>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dirty="0">
                <a:solidFill>
                  <a:srgbClr val="4A442A"/>
                </a:solidFill>
                <a:effectLst/>
                <a:latin typeface="Zapf Dingbats"/>
                <a:ea typeface="ＭＳ 明朝"/>
              </a:rPr>
              <a:t>4</a:t>
            </a:r>
            <a:endParaRPr lang="en-US" sz="1400" dirty="0">
              <a:effectLst/>
              <a:latin typeface="Times New Roman"/>
              <a:ea typeface="ＭＳ 明朝"/>
            </a:endParaRPr>
          </a:p>
        </p:txBody>
      </p:sp>
      <p:sp>
        <p:nvSpPr>
          <p:cNvPr id="15" name="Text Box 3"/>
          <p:cNvSpPr txBox="1"/>
          <p:nvPr/>
        </p:nvSpPr>
        <p:spPr>
          <a:xfrm flipH="1">
            <a:off x="2137731" y="4008180"/>
            <a:ext cx="288429" cy="342900"/>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dirty="0">
                <a:solidFill>
                  <a:srgbClr val="4A442A"/>
                </a:solidFill>
                <a:effectLst/>
                <a:latin typeface="Zapf Dingbats"/>
                <a:ea typeface="ＭＳ 明朝"/>
              </a:rPr>
              <a:t>4</a:t>
            </a:r>
            <a:endParaRPr lang="en-US" sz="1400" dirty="0">
              <a:effectLst/>
              <a:latin typeface="Times New Roman"/>
              <a:ea typeface="ＭＳ 明朝"/>
            </a:endParaRPr>
          </a:p>
        </p:txBody>
      </p:sp>
      <p:sp>
        <p:nvSpPr>
          <p:cNvPr id="16" name="Text Box 3"/>
          <p:cNvSpPr txBox="1"/>
          <p:nvPr/>
        </p:nvSpPr>
        <p:spPr>
          <a:xfrm flipH="1">
            <a:off x="3724611" y="3217020"/>
            <a:ext cx="288429" cy="342900"/>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dirty="0">
                <a:solidFill>
                  <a:srgbClr val="4A442A"/>
                </a:solidFill>
                <a:effectLst/>
                <a:latin typeface="Zapf Dingbats"/>
                <a:ea typeface="ＭＳ 明朝"/>
              </a:rPr>
              <a:t>4</a:t>
            </a:r>
            <a:endParaRPr lang="en-US" sz="1400" dirty="0">
              <a:effectLst/>
              <a:latin typeface="Times New Roman"/>
              <a:ea typeface="ＭＳ 明朝"/>
            </a:endParaRPr>
          </a:p>
        </p:txBody>
      </p:sp>
      <p:sp>
        <p:nvSpPr>
          <p:cNvPr id="17" name="Text Box 3"/>
          <p:cNvSpPr txBox="1"/>
          <p:nvPr/>
        </p:nvSpPr>
        <p:spPr>
          <a:xfrm flipH="1">
            <a:off x="5349819" y="3680150"/>
            <a:ext cx="288429" cy="342900"/>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dirty="0">
                <a:solidFill>
                  <a:srgbClr val="4A442A"/>
                </a:solidFill>
                <a:effectLst/>
                <a:latin typeface="Zapf Dingbats"/>
                <a:ea typeface="ＭＳ 明朝"/>
              </a:rPr>
              <a:t>4</a:t>
            </a:r>
            <a:endParaRPr lang="en-US" sz="1400" dirty="0">
              <a:effectLst/>
              <a:latin typeface="Times New Roman"/>
              <a:ea typeface="ＭＳ 明朝"/>
            </a:endParaRPr>
          </a:p>
        </p:txBody>
      </p:sp>
      <p:sp>
        <p:nvSpPr>
          <p:cNvPr id="18" name="Down Arrow 17"/>
          <p:cNvSpPr/>
          <p:nvPr/>
        </p:nvSpPr>
        <p:spPr>
          <a:xfrm rot="3815864">
            <a:off x="6848357" y="2709767"/>
            <a:ext cx="364227" cy="977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1" name="Oval 20"/>
          <p:cNvSpPr/>
          <p:nvPr/>
        </p:nvSpPr>
        <p:spPr>
          <a:xfrm>
            <a:off x="3697587" y="1823846"/>
            <a:ext cx="1734090" cy="3215374"/>
          </a:xfrm>
          <a:prstGeom prst="ellipse">
            <a:avLst/>
          </a:prstGeom>
          <a:solidFill>
            <a:schemeClr val="bg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 name="TextBox 3"/>
          <p:cNvSpPr txBox="1"/>
          <p:nvPr/>
        </p:nvSpPr>
        <p:spPr>
          <a:xfrm>
            <a:off x="697399" y="5446626"/>
            <a:ext cx="4970381" cy="369332"/>
          </a:xfrm>
          <a:prstGeom prst="rect">
            <a:avLst/>
          </a:prstGeom>
          <a:noFill/>
        </p:spPr>
        <p:txBody>
          <a:bodyPr wrap="none" rtlCol="0" anchor="ctr">
            <a:spAutoFit/>
          </a:bodyPr>
          <a:lstStyle/>
          <a:p>
            <a:r>
              <a:rPr lang="en-US" b="1" dirty="0" smtClean="0"/>
              <a:t>Look </a:t>
            </a:r>
            <a:r>
              <a:rPr lang="en-US" b="1" dirty="0"/>
              <a:t>for the first unchecked Professional Practice</a:t>
            </a:r>
            <a:r>
              <a:rPr lang="en-US" b="1" dirty="0" smtClean="0"/>
              <a:t>.</a:t>
            </a:r>
            <a:endParaRPr lang="en-US" b="1" dirty="0"/>
          </a:p>
        </p:txBody>
      </p:sp>
      <p:sp>
        <p:nvSpPr>
          <p:cNvPr id="19" name="TextBox 18"/>
          <p:cNvSpPr txBox="1"/>
          <p:nvPr/>
        </p:nvSpPr>
        <p:spPr>
          <a:xfrm>
            <a:off x="697399" y="5827999"/>
            <a:ext cx="6064806" cy="369332"/>
          </a:xfrm>
          <a:prstGeom prst="rect">
            <a:avLst/>
          </a:prstGeom>
          <a:noFill/>
        </p:spPr>
        <p:txBody>
          <a:bodyPr wrap="none" rtlCol="0" anchor="ctr">
            <a:spAutoFit/>
          </a:bodyPr>
          <a:lstStyle/>
          <a:p>
            <a:r>
              <a:rPr lang="en-US" b="1" dirty="0"/>
              <a:t>Move one column back to identify the rating for the element</a:t>
            </a:r>
            <a:r>
              <a:rPr lang="en-US" b="1" dirty="0" smtClean="0"/>
              <a:t>.</a:t>
            </a:r>
            <a:endParaRPr lang="en-US" b="1" dirty="0"/>
          </a:p>
        </p:txBody>
      </p:sp>
    </p:spTree>
    <p:extLst>
      <p:ext uri="{BB962C8B-B14F-4D97-AF65-F5344CB8AC3E}">
        <p14:creationId xmlns:p14="http://schemas.microsoft.com/office/powerpoint/2010/main" val="4162322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dissolve">
                                      <p:cBhvr>
                                        <p:cTn id="7" dur="500"/>
                                        <p:tgtEl>
                                          <p:spTgt spid="1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dissolve">
                                      <p:cBhvr>
                                        <p:cTn id="15" dur="500"/>
                                        <p:tgtEl>
                                          <p:spTgt spid="19"/>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dissolve">
                                      <p:cBhvr>
                                        <p:cTn id="1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1" grpId="0" animBg="1"/>
      <p:bldP spid="4"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0"/>
            <a:ext cx="8229600" cy="868363"/>
          </a:xfrm>
        </p:spPr>
        <p:txBody>
          <a:bodyPr>
            <a:normAutofit/>
          </a:bodyPr>
          <a:lstStyle/>
          <a:p>
            <a:pPr eaLnBrk="1" hangingPunct="1"/>
            <a:r>
              <a:rPr lang="en-US" dirty="0" smtClean="0"/>
              <a:t>Rubric Rating Levels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76567103"/>
              </p:ext>
            </p:extLst>
          </p:nvPr>
        </p:nvGraphicFramePr>
        <p:xfrm>
          <a:off x="457200" y="762000"/>
          <a:ext cx="8229600" cy="2047786"/>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956">
                <a:tc gridSpan="5">
                  <a:txBody>
                    <a:bodyPr/>
                    <a:lstStyle/>
                    <a:p>
                      <a:r>
                        <a:rPr lang="en-US" sz="2000" dirty="0" smtClean="0">
                          <a:solidFill>
                            <a:schemeClr val="tx1"/>
                          </a:solidFill>
                        </a:rPr>
                        <a:t>Standard</a:t>
                      </a:r>
                      <a:endParaRPr lang="en-US" sz="2000" dirty="0">
                        <a:solidFill>
                          <a:schemeClr val="tx1"/>
                        </a:solidFill>
                      </a:endParaRPr>
                    </a:p>
                  </a:txBody>
                  <a:tcPr marT="45734" marB="45734">
                    <a:solidFill>
                      <a:schemeClr val="accent1">
                        <a:lumMod val="75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640281">
                <a:tc>
                  <a:txBody>
                    <a:bodyPr/>
                    <a:lstStyle/>
                    <a:p>
                      <a:pPr algn="ctr"/>
                      <a:r>
                        <a:rPr lang="en-US" sz="1800" dirty="0" smtClean="0"/>
                        <a:t>Basic</a:t>
                      </a:r>
                      <a:endParaRPr lang="en-US" sz="1800" dirty="0"/>
                    </a:p>
                  </a:txBody>
                  <a:tcPr marT="45734" marB="45734" anchor="ctr">
                    <a:solidFill>
                      <a:schemeClr val="accent1">
                        <a:lumMod val="60000"/>
                        <a:lumOff val="40000"/>
                      </a:schemeClr>
                    </a:solidFill>
                  </a:tcPr>
                </a:tc>
                <a:tc>
                  <a:txBody>
                    <a:bodyPr/>
                    <a:lstStyle/>
                    <a:p>
                      <a:pPr algn="ctr"/>
                      <a:r>
                        <a:rPr lang="en-US" sz="1800" dirty="0" smtClean="0"/>
                        <a:t>Partially Proficient</a:t>
                      </a:r>
                      <a:endParaRPr lang="en-US" sz="1800" dirty="0"/>
                    </a:p>
                  </a:txBody>
                  <a:tcPr marT="45734" marB="45734" anchor="ctr">
                    <a:solidFill>
                      <a:schemeClr val="accent1">
                        <a:lumMod val="60000"/>
                        <a:lumOff val="40000"/>
                      </a:schemeClr>
                    </a:solidFill>
                  </a:tcPr>
                </a:tc>
                <a:tc>
                  <a:txBody>
                    <a:bodyPr/>
                    <a:lstStyle/>
                    <a:p>
                      <a:pPr algn="ctr"/>
                      <a:r>
                        <a:rPr lang="en-US" sz="1800" dirty="0" smtClean="0"/>
                        <a:t>Proficient</a:t>
                      </a:r>
                      <a:endParaRPr lang="en-US" sz="1800" dirty="0"/>
                    </a:p>
                  </a:txBody>
                  <a:tcPr marT="45734" marB="45734" anchor="ctr">
                    <a:solidFill>
                      <a:schemeClr val="accent1">
                        <a:lumMod val="60000"/>
                        <a:lumOff val="40000"/>
                      </a:schemeClr>
                    </a:solidFill>
                  </a:tcPr>
                </a:tc>
                <a:tc>
                  <a:txBody>
                    <a:bodyPr/>
                    <a:lstStyle/>
                    <a:p>
                      <a:pPr algn="ctr"/>
                      <a:r>
                        <a:rPr lang="en-US" sz="1800" dirty="0" smtClean="0"/>
                        <a:t>Accomplished</a:t>
                      </a:r>
                      <a:endParaRPr lang="en-US" sz="1800" dirty="0"/>
                    </a:p>
                  </a:txBody>
                  <a:tcPr marT="45734" marB="45734" anchor="ctr">
                    <a:solidFill>
                      <a:schemeClr val="accent1">
                        <a:lumMod val="60000"/>
                        <a:lumOff val="40000"/>
                      </a:schemeClr>
                    </a:solidFill>
                  </a:tcPr>
                </a:tc>
                <a:tc>
                  <a:txBody>
                    <a:bodyPr/>
                    <a:lstStyle/>
                    <a:p>
                      <a:pPr algn="ctr"/>
                      <a:r>
                        <a:rPr lang="en-US" sz="1800" dirty="0" smtClean="0"/>
                        <a:t>Exemplary</a:t>
                      </a:r>
                      <a:endParaRPr lang="en-US" sz="1800" dirty="0"/>
                    </a:p>
                  </a:txBody>
                  <a:tcPr marT="45734" marB="45734" anchor="ctr">
                    <a:solidFill>
                      <a:schemeClr val="accent1">
                        <a:lumMod val="60000"/>
                        <a:lumOff val="40000"/>
                      </a:schemeClr>
                    </a:solidFill>
                  </a:tcPr>
                </a:tc>
              </a:tr>
              <a:tr h="370956">
                <a:tc gridSpan="5">
                  <a:txBody>
                    <a:bodyPr/>
                    <a:lstStyle/>
                    <a:p>
                      <a:pPr algn="l"/>
                      <a:r>
                        <a:rPr lang="en-US" sz="1800" b="1" dirty="0" smtClean="0"/>
                        <a:t> Element</a:t>
                      </a:r>
                      <a:endParaRPr lang="en-US" sz="1800" b="1" dirty="0"/>
                    </a:p>
                  </a:txBody>
                  <a:tcPr marT="45734" marB="45734">
                    <a:solidFill>
                      <a:schemeClr val="accent1">
                        <a:lumMod val="40000"/>
                        <a:lumOff val="60000"/>
                      </a:schemeClr>
                    </a:solidFill>
                  </a:tcPr>
                </a:tc>
                <a:tc hMerge="1">
                  <a:txBody>
                    <a:bodyPr/>
                    <a:lstStyle/>
                    <a:p>
                      <a:pPr algn="ctr"/>
                      <a:endParaRPr lang="en-US" sz="1800" dirty="0"/>
                    </a:p>
                  </a:txBody>
                  <a:tcPr marT="45734" marB="45734">
                    <a:solidFill>
                      <a:schemeClr val="accent4">
                        <a:lumMod val="60000"/>
                        <a:lumOff val="40000"/>
                      </a:schemeClr>
                    </a:solidFill>
                  </a:tcPr>
                </a:tc>
                <a:tc hMerge="1">
                  <a:txBody>
                    <a:bodyPr/>
                    <a:lstStyle/>
                    <a:p>
                      <a:pPr algn="ctr"/>
                      <a:endParaRPr lang="en-US" sz="1800" dirty="0"/>
                    </a:p>
                  </a:txBody>
                  <a:tcPr marT="45734" marB="45734">
                    <a:solidFill>
                      <a:schemeClr val="accent4">
                        <a:lumMod val="60000"/>
                        <a:lumOff val="40000"/>
                      </a:schemeClr>
                    </a:solidFill>
                  </a:tcPr>
                </a:tc>
                <a:tc hMerge="1">
                  <a:txBody>
                    <a:bodyPr/>
                    <a:lstStyle/>
                    <a:p>
                      <a:pPr algn="ctr"/>
                      <a:endParaRPr lang="en-US" sz="1800" dirty="0"/>
                    </a:p>
                  </a:txBody>
                  <a:tcPr marT="45734" marB="45734">
                    <a:solidFill>
                      <a:schemeClr val="accent4">
                        <a:lumMod val="60000"/>
                        <a:lumOff val="40000"/>
                      </a:schemeClr>
                    </a:solidFill>
                  </a:tcPr>
                </a:tc>
                <a:tc hMerge="1">
                  <a:txBody>
                    <a:bodyPr/>
                    <a:lstStyle/>
                    <a:p>
                      <a:pPr algn="ctr"/>
                      <a:endParaRPr lang="en-US" sz="1800" dirty="0"/>
                    </a:p>
                  </a:txBody>
                  <a:tcPr marT="45734" marB="45734">
                    <a:solidFill>
                      <a:schemeClr val="accent4">
                        <a:lumMod val="60000"/>
                        <a:lumOff val="40000"/>
                      </a:schemeClr>
                    </a:solidFill>
                  </a:tcPr>
                </a:tc>
              </a:tr>
              <a:tr h="640281">
                <a:tc>
                  <a:txBody>
                    <a:bodyPr/>
                    <a:lstStyle/>
                    <a:p>
                      <a:pPr algn="ctr"/>
                      <a:r>
                        <a:rPr lang="en-US" sz="1800" dirty="0" smtClean="0"/>
                        <a:t>Professional</a:t>
                      </a:r>
                      <a:r>
                        <a:rPr lang="en-US" sz="1800" baseline="0" dirty="0" smtClean="0"/>
                        <a:t> Practices</a:t>
                      </a:r>
                      <a:endParaRPr lang="en-US" sz="1800" dirty="0"/>
                    </a:p>
                  </a:txBody>
                  <a:tcPr marT="45734" marB="45734" anchor="ctr">
                    <a:solidFill>
                      <a:schemeClr val="accent1">
                        <a:lumMod val="50000"/>
                      </a:schemeClr>
                    </a:solidFill>
                  </a:tcPr>
                </a:tc>
                <a:tc>
                  <a:txBody>
                    <a:bodyPr/>
                    <a:lstStyle/>
                    <a:p>
                      <a:pPr algn="ctr"/>
                      <a:r>
                        <a:rPr lang="en-US" sz="1800" dirty="0" smtClean="0"/>
                        <a:t>Professional</a:t>
                      </a:r>
                      <a:r>
                        <a:rPr lang="en-US" sz="1800" baseline="0" dirty="0" smtClean="0"/>
                        <a:t> Practices</a:t>
                      </a:r>
                      <a:endParaRPr lang="en-US" sz="1800" dirty="0"/>
                    </a:p>
                  </a:txBody>
                  <a:tcPr marT="45734" marB="45734" anchor="ctr">
                    <a:solidFill>
                      <a:schemeClr val="accent1">
                        <a:lumMod val="75000"/>
                      </a:schemeClr>
                    </a:solidFill>
                  </a:tcPr>
                </a:tc>
                <a:tc>
                  <a:txBody>
                    <a:bodyPr/>
                    <a:lstStyle/>
                    <a:p>
                      <a:pPr algn="ctr"/>
                      <a:r>
                        <a:rPr lang="en-US" sz="1800" dirty="0" smtClean="0"/>
                        <a:t>Professional</a:t>
                      </a:r>
                      <a:r>
                        <a:rPr lang="en-US" sz="1800" baseline="0" dirty="0" smtClean="0"/>
                        <a:t> Practices</a:t>
                      </a:r>
                      <a:endParaRPr lang="en-US" sz="1800" dirty="0"/>
                    </a:p>
                  </a:txBody>
                  <a:tcPr marT="45734" marB="45734" anchor="ctr">
                    <a:solidFill>
                      <a:schemeClr val="accent1">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Professional</a:t>
                      </a:r>
                      <a:r>
                        <a:rPr lang="en-US" sz="1800" baseline="0" dirty="0" smtClean="0"/>
                        <a:t> Practices</a:t>
                      </a:r>
                      <a:endParaRPr lang="en-US" sz="1800" dirty="0" smtClean="0"/>
                    </a:p>
                  </a:txBody>
                  <a:tcPr marT="45734" marB="45734" anchor="ct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Professional</a:t>
                      </a:r>
                      <a:r>
                        <a:rPr lang="en-US" sz="1800" baseline="0" dirty="0" smtClean="0"/>
                        <a:t> Practices</a:t>
                      </a:r>
                      <a:endParaRPr lang="en-US" sz="1800" dirty="0" smtClean="0"/>
                    </a:p>
                  </a:txBody>
                  <a:tcPr marT="45734" marB="45734" anchor="ctr">
                    <a:solidFill>
                      <a:schemeClr val="accent1">
                        <a:lumMod val="20000"/>
                        <a:lumOff val="80000"/>
                      </a:schemeClr>
                    </a:solidFill>
                  </a:tcPr>
                </a:tc>
              </a:tr>
            </a:tbl>
          </a:graphicData>
        </a:graphic>
      </p:graphicFrame>
      <p:sp>
        <p:nvSpPr>
          <p:cNvPr id="7" name="Up Arrow Callout 6"/>
          <p:cNvSpPr/>
          <p:nvPr/>
        </p:nvSpPr>
        <p:spPr>
          <a:xfrm>
            <a:off x="5430666" y="2810839"/>
            <a:ext cx="1600200" cy="3633419"/>
          </a:xfrm>
          <a:prstGeom prst="upArrowCallout">
            <a:avLst>
              <a:gd name="adj1" fmla="val 25000"/>
              <a:gd name="adj2" fmla="val 25000"/>
              <a:gd name="adj3" fmla="val 25000"/>
              <a:gd name="adj4" fmla="val 76698"/>
            </a:avLst>
          </a:prstGeom>
          <a:solidFill>
            <a:schemeClr val="accent1">
              <a:lumMod val="40000"/>
              <a:lumOff val="60000"/>
            </a:schemeClr>
          </a:solidFill>
          <a:ln>
            <a:solidFill>
              <a:srgbClr val="47534C"/>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US" sz="1000" b="1" dirty="0">
              <a:solidFill>
                <a:prstClr val="white"/>
              </a:solidFill>
            </a:endParaRPr>
          </a:p>
          <a:p>
            <a:pPr algn="ctr" fontAlgn="auto">
              <a:spcBef>
                <a:spcPts val="0"/>
              </a:spcBef>
              <a:spcAft>
                <a:spcPts val="0"/>
              </a:spcAft>
              <a:defRPr/>
            </a:pPr>
            <a:r>
              <a:rPr lang="en-US" b="1" dirty="0" smtClean="0">
                <a:solidFill>
                  <a:schemeClr val="tx1"/>
                </a:solidFill>
              </a:rPr>
              <a:t>3</a:t>
            </a:r>
            <a:endParaRPr lang="en-US" b="1" dirty="0">
              <a:solidFill>
                <a:schemeClr val="tx1"/>
              </a:solidFill>
            </a:endParaRPr>
          </a:p>
          <a:p>
            <a:pPr algn="ctr"/>
            <a:r>
              <a:rPr lang="en-US" sz="1400" dirty="0">
                <a:solidFill>
                  <a:schemeClr val="tx1"/>
                </a:solidFill>
              </a:rPr>
              <a:t>Educator exceeds state standard</a:t>
            </a:r>
            <a:r>
              <a:rPr lang="en-US" sz="1600" dirty="0">
                <a:solidFill>
                  <a:schemeClr val="tx1"/>
                </a:solidFill>
              </a:rPr>
              <a:t>.</a:t>
            </a:r>
          </a:p>
        </p:txBody>
      </p:sp>
      <p:sp>
        <p:nvSpPr>
          <p:cNvPr id="10" name="Up Arrow Callout 9"/>
          <p:cNvSpPr/>
          <p:nvPr/>
        </p:nvSpPr>
        <p:spPr>
          <a:xfrm>
            <a:off x="3774364" y="2810839"/>
            <a:ext cx="1600200" cy="3633419"/>
          </a:xfrm>
          <a:prstGeom prst="upArrowCallout">
            <a:avLst>
              <a:gd name="adj1" fmla="val 25000"/>
              <a:gd name="adj2" fmla="val 25000"/>
              <a:gd name="adj3" fmla="val 25000"/>
              <a:gd name="adj4" fmla="val 76698"/>
            </a:avLst>
          </a:prstGeom>
          <a:solidFill>
            <a:schemeClr val="accent1">
              <a:lumMod val="60000"/>
              <a:lumOff val="40000"/>
            </a:schemeClr>
          </a:solidFill>
          <a:ln>
            <a:solidFill>
              <a:srgbClr val="47534C"/>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US" sz="1000" b="1" dirty="0">
              <a:solidFill>
                <a:prstClr val="white"/>
              </a:solidFill>
            </a:endParaRPr>
          </a:p>
          <a:p>
            <a:pPr algn="ctr" fontAlgn="auto">
              <a:spcBef>
                <a:spcPts val="0"/>
              </a:spcBef>
              <a:spcAft>
                <a:spcPts val="0"/>
              </a:spcAft>
              <a:defRPr/>
            </a:pPr>
            <a:r>
              <a:rPr lang="en-US" b="1" dirty="0">
                <a:solidFill>
                  <a:schemeClr val="tx1"/>
                </a:solidFill>
              </a:rPr>
              <a:t>2</a:t>
            </a:r>
          </a:p>
          <a:p>
            <a:pPr algn="ctr"/>
            <a:r>
              <a:rPr lang="en-US" sz="1400" dirty="0">
                <a:solidFill>
                  <a:schemeClr val="tx1"/>
                </a:solidFill>
              </a:rPr>
              <a:t>Educator meets state performance standard.</a:t>
            </a:r>
          </a:p>
        </p:txBody>
      </p:sp>
      <p:sp>
        <p:nvSpPr>
          <p:cNvPr id="11" name="Up Arrow Callout 10"/>
          <p:cNvSpPr/>
          <p:nvPr/>
        </p:nvSpPr>
        <p:spPr>
          <a:xfrm>
            <a:off x="2119130" y="2810839"/>
            <a:ext cx="1600200" cy="3633419"/>
          </a:xfrm>
          <a:prstGeom prst="upArrowCallout">
            <a:avLst>
              <a:gd name="adj1" fmla="val 25000"/>
              <a:gd name="adj2" fmla="val 25000"/>
              <a:gd name="adj3" fmla="val 25000"/>
              <a:gd name="adj4" fmla="val 76698"/>
            </a:avLst>
          </a:prstGeom>
          <a:solidFill>
            <a:schemeClr val="accent1">
              <a:lumMod val="75000"/>
            </a:schemeClr>
          </a:solidFill>
          <a:ln>
            <a:solidFill>
              <a:srgbClr val="47534C"/>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US" sz="1000" b="1" dirty="0">
              <a:solidFill>
                <a:prstClr val="white"/>
              </a:solidFill>
            </a:endParaRPr>
          </a:p>
          <a:p>
            <a:pPr algn="ctr" fontAlgn="auto">
              <a:spcBef>
                <a:spcPts val="0"/>
              </a:spcBef>
              <a:spcAft>
                <a:spcPts val="0"/>
              </a:spcAft>
              <a:defRPr/>
            </a:pPr>
            <a:r>
              <a:rPr lang="en-US" b="1" dirty="0">
                <a:solidFill>
                  <a:schemeClr val="tx1"/>
                </a:solidFill>
              </a:rPr>
              <a:t>1</a:t>
            </a:r>
          </a:p>
          <a:p>
            <a:pPr algn="ctr">
              <a:defRPr/>
            </a:pPr>
            <a:r>
              <a:rPr lang="en-US" sz="1400" dirty="0">
                <a:solidFill>
                  <a:schemeClr val="tx1"/>
                </a:solidFill>
              </a:rPr>
              <a:t>Educator’s performance on professional practices is below the state performance standard.</a:t>
            </a:r>
          </a:p>
        </p:txBody>
      </p:sp>
      <p:sp>
        <p:nvSpPr>
          <p:cNvPr id="12" name="Up Arrow Callout 11"/>
          <p:cNvSpPr/>
          <p:nvPr/>
        </p:nvSpPr>
        <p:spPr>
          <a:xfrm>
            <a:off x="470712" y="2810839"/>
            <a:ext cx="1600200" cy="3633419"/>
          </a:xfrm>
          <a:prstGeom prst="upArrowCallout">
            <a:avLst>
              <a:gd name="adj1" fmla="val 25000"/>
              <a:gd name="adj2" fmla="val 25000"/>
              <a:gd name="adj3" fmla="val 25000"/>
              <a:gd name="adj4" fmla="val 76698"/>
            </a:avLst>
          </a:prstGeom>
          <a:solidFill>
            <a:schemeClr val="accent1">
              <a:lumMod val="50000"/>
            </a:schemeClr>
          </a:solidFill>
          <a:ln>
            <a:solidFill>
              <a:srgbClr val="47534C"/>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US" sz="1000" b="1" dirty="0" smtClean="0">
              <a:solidFill>
                <a:schemeClr val="tx1"/>
              </a:solidFill>
            </a:endParaRPr>
          </a:p>
          <a:p>
            <a:pPr algn="ctr" fontAlgn="auto">
              <a:spcBef>
                <a:spcPts val="0"/>
              </a:spcBef>
              <a:spcAft>
                <a:spcPts val="0"/>
              </a:spcAft>
              <a:defRPr/>
            </a:pPr>
            <a:r>
              <a:rPr lang="en-US" b="1" dirty="0" smtClean="0">
                <a:solidFill>
                  <a:schemeClr val="tx1"/>
                </a:solidFill>
              </a:rPr>
              <a:t>0</a:t>
            </a:r>
            <a:endParaRPr lang="en-US" b="1" dirty="0">
              <a:solidFill>
                <a:schemeClr val="tx1"/>
              </a:solidFill>
            </a:endParaRPr>
          </a:p>
          <a:p>
            <a:pPr algn="ctr">
              <a:defRPr/>
            </a:pPr>
            <a:r>
              <a:rPr lang="en-US" sz="1400" dirty="0">
                <a:solidFill>
                  <a:schemeClr val="tx1"/>
                </a:solidFill>
              </a:rPr>
              <a:t>Educator’s performance on professional practices is significantly below the state performance standard</a:t>
            </a:r>
            <a:r>
              <a:rPr lang="en-US" sz="1400" dirty="0" smtClean="0">
                <a:solidFill>
                  <a:schemeClr val="tx1"/>
                </a:solidFill>
              </a:rPr>
              <a:t>.</a:t>
            </a:r>
            <a:endParaRPr lang="en-US" sz="1400" dirty="0">
              <a:solidFill>
                <a:schemeClr val="tx1"/>
              </a:solidFill>
            </a:endParaRPr>
          </a:p>
        </p:txBody>
      </p:sp>
      <p:sp>
        <p:nvSpPr>
          <p:cNvPr id="13" name="Up Arrow Callout 12"/>
          <p:cNvSpPr/>
          <p:nvPr/>
        </p:nvSpPr>
        <p:spPr>
          <a:xfrm>
            <a:off x="7086600" y="2810839"/>
            <a:ext cx="1600200" cy="3633419"/>
          </a:xfrm>
          <a:prstGeom prst="upArrowCallout">
            <a:avLst>
              <a:gd name="adj1" fmla="val 25000"/>
              <a:gd name="adj2" fmla="val 25000"/>
              <a:gd name="adj3" fmla="val 25000"/>
              <a:gd name="adj4" fmla="val 76698"/>
            </a:avLst>
          </a:prstGeom>
          <a:solidFill>
            <a:schemeClr val="accent1">
              <a:lumMod val="20000"/>
              <a:lumOff val="80000"/>
            </a:schemeClr>
          </a:solidFill>
          <a:ln>
            <a:solidFill>
              <a:srgbClr val="47534C"/>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US" sz="1000" b="1" dirty="0">
              <a:solidFill>
                <a:prstClr val="white"/>
              </a:solidFill>
            </a:endParaRPr>
          </a:p>
          <a:p>
            <a:pPr algn="ctr" fontAlgn="auto">
              <a:spcBef>
                <a:spcPts val="0"/>
              </a:spcBef>
              <a:spcAft>
                <a:spcPts val="0"/>
              </a:spcAft>
              <a:defRPr/>
            </a:pPr>
            <a:r>
              <a:rPr lang="en-US" b="1" dirty="0">
                <a:solidFill>
                  <a:schemeClr val="tx1"/>
                </a:solidFill>
              </a:rPr>
              <a:t>4</a:t>
            </a:r>
          </a:p>
          <a:p>
            <a:pPr algn="ctr"/>
            <a:r>
              <a:rPr lang="en-US" sz="1400" dirty="0">
                <a:solidFill>
                  <a:schemeClr val="tx1"/>
                </a:solidFill>
              </a:rPr>
              <a:t>Educator significantly exceeds state standard.</a:t>
            </a:r>
          </a:p>
        </p:txBody>
      </p:sp>
    </p:spTree>
    <p:extLst>
      <p:ext uri="{BB962C8B-B14F-4D97-AF65-F5344CB8AC3E}">
        <p14:creationId xmlns:p14="http://schemas.microsoft.com/office/powerpoint/2010/main" val="3086873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07088"/>
            <a:ext cx="8229600" cy="684570"/>
          </a:xfrm>
        </p:spPr>
        <p:txBody>
          <a:bodyPr>
            <a:normAutofit fontScale="90000"/>
          </a:bodyPr>
          <a:lstStyle/>
          <a:p>
            <a:r>
              <a:rPr lang="en-US" dirty="0" smtClean="0"/>
              <a:t>Scoring Individual Standards</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399060737"/>
              </p:ext>
            </p:extLst>
          </p:nvPr>
        </p:nvGraphicFramePr>
        <p:xfrm>
          <a:off x="608027" y="1091736"/>
          <a:ext cx="7877282" cy="5373420"/>
        </p:xfrm>
        <a:graphic>
          <a:graphicData uri="http://schemas.openxmlformats.org/drawingml/2006/table">
            <a:tbl>
              <a:tblPr firstRow="1" bandRow="1">
                <a:tableStyleId>{5C22544A-7EE6-4342-B048-85BDC9FD1C3A}</a:tableStyleId>
              </a:tblPr>
              <a:tblGrid>
                <a:gridCol w="5499233"/>
                <a:gridCol w="349721"/>
                <a:gridCol w="349721"/>
                <a:gridCol w="349721"/>
                <a:gridCol w="349721"/>
                <a:gridCol w="349721"/>
                <a:gridCol w="629444"/>
              </a:tblGrid>
              <a:tr h="496620">
                <a:tc>
                  <a:txBody>
                    <a:bodyPr/>
                    <a:lstStyle/>
                    <a:p>
                      <a:pPr algn="l"/>
                      <a:r>
                        <a:rPr lang="en-US" sz="1400" b="0" dirty="0" smtClean="0"/>
                        <a:t>Ratings</a:t>
                      </a:r>
                    </a:p>
                    <a:p>
                      <a:pPr algn="l"/>
                      <a:r>
                        <a:rPr lang="en-US" sz="1200" b="0" dirty="0" smtClean="0"/>
                        <a:t>(Number</a:t>
                      </a:r>
                      <a:r>
                        <a:rPr lang="en-US" sz="1200" b="0" baseline="0" dirty="0" smtClean="0"/>
                        <a:t> of points per rating at this level)</a:t>
                      </a:r>
                      <a:endParaRPr lang="en-US" sz="1200" b="0" dirty="0"/>
                    </a:p>
                  </a:txBody>
                  <a:tcPr anchor="ctr"/>
                </a:tc>
                <a:tc>
                  <a:txBody>
                    <a:bodyPr/>
                    <a:lstStyle/>
                    <a:p>
                      <a:pPr algn="ctr"/>
                      <a:r>
                        <a:rPr lang="en-US" sz="1200" dirty="0" smtClean="0"/>
                        <a:t>B</a:t>
                      </a:r>
                    </a:p>
                    <a:p>
                      <a:pPr algn="ctr"/>
                      <a:r>
                        <a:rPr lang="en-US" sz="1000" dirty="0" smtClean="0"/>
                        <a:t>(0)</a:t>
                      </a:r>
                      <a:endParaRPr lang="en-US" sz="1000" dirty="0"/>
                    </a:p>
                  </a:txBody>
                  <a:tcPr anchor="ctr"/>
                </a:tc>
                <a:tc>
                  <a:txBody>
                    <a:bodyPr/>
                    <a:lstStyle/>
                    <a:p>
                      <a:pPr algn="ctr"/>
                      <a:r>
                        <a:rPr lang="en-US" sz="1200" dirty="0" smtClean="0"/>
                        <a:t>PP</a:t>
                      </a:r>
                    </a:p>
                    <a:p>
                      <a:pPr algn="ctr"/>
                      <a:r>
                        <a:rPr lang="en-US" sz="1000" dirty="0" smtClean="0"/>
                        <a:t>(1)</a:t>
                      </a:r>
                      <a:endParaRPr lang="en-US" sz="1000" dirty="0"/>
                    </a:p>
                  </a:txBody>
                  <a:tcPr anchor="ctr"/>
                </a:tc>
                <a:tc>
                  <a:txBody>
                    <a:bodyPr/>
                    <a:lstStyle/>
                    <a:p>
                      <a:pPr algn="ctr"/>
                      <a:r>
                        <a:rPr lang="en-US" sz="1200" dirty="0" smtClean="0"/>
                        <a:t>P</a:t>
                      </a:r>
                    </a:p>
                    <a:p>
                      <a:pPr algn="ctr"/>
                      <a:r>
                        <a:rPr lang="en-US" sz="1000" dirty="0" smtClean="0"/>
                        <a:t>(2)</a:t>
                      </a:r>
                      <a:endParaRPr lang="en-US" sz="1000" dirty="0"/>
                    </a:p>
                  </a:txBody>
                  <a:tcPr anchor="ctr"/>
                </a:tc>
                <a:tc>
                  <a:txBody>
                    <a:bodyPr/>
                    <a:lstStyle/>
                    <a:p>
                      <a:pPr algn="ctr"/>
                      <a:r>
                        <a:rPr lang="en-US" sz="1200" dirty="0" smtClean="0"/>
                        <a:t>A</a:t>
                      </a:r>
                    </a:p>
                    <a:p>
                      <a:pPr algn="ctr"/>
                      <a:r>
                        <a:rPr lang="en-US" sz="1000" dirty="0" smtClean="0"/>
                        <a:t>(3)</a:t>
                      </a:r>
                      <a:endParaRPr lang="en-US" sz="1000" dirty="0"/>
                    </a:p>
                  </a:txBody>
                  <a:tcPr anchor="ctr"/>
                </a:tc>
                <a:tc>
                  <a:txBody>
                    <a:bodyPr/>
                    <a:lstStyle/>
                    <a:p>
                      <a:pPr algn="ctr"/>
                      <a:r>
                        <a:rPr lang="en-US" sz="1200" dirty="0" smtClean="0"/>
                        <a:t>E</a:t>
                      </a:r>
                    </a:p>
                    <a:p>
                      <a:pPr algn="ctr"/>
                      <a:r>
                        <a:rPr lang="en-US" sz="1000" dirty="0" smtClean="0"/>
                        <a:t>(4)</a:t>
                      </a:r>
                      <a:endParaRPr lang="en-US" sz="1000" dirty="0"/>
                    </a:p>
                  </a:txBody>
                  <a:tcPr anchor="ctr"/>
                </a:tc>
                <a:tc>
                  <a:txBody>
                    <a:bodyPr/>
                    <a:lstStyle/>
                    <a:p>
                      <a:pPr algn="ctr"/>
                      <a:r>
                        <a:rPr lang="en-US" sz="1200" dirty="0" smtClean="0"/>
                        <a:t>Total</a:t>
                      </a:r>
                      <a:endParaRPr lang="en-US" sz="1200" baseline="0" dirty="0" smtClean="0"/>
                    </a:p>
                    <a:p>
                      <a:pPr algn="ctr"/>
                      <a:r>
                        <a:rPr lang="en-US" sz="1200" baseline="0" dirty="0" smtClean="0"/>
                        <a:t>Points</a:t>
                      </a:r>
                      <a:endParaRPr lang="en-US" sz="1200" dirty="0"/>
                    </a:p>
                  </a:txBody>
                  <a:tcPr anchor="ctr"/>
                </a:tc>
              </a:tr>
              <a:tr h="316550">
                <a:tc gridSpan="7">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1" dirty="0" smtClean="0">
                          <a:effectLst/>
                        </a:rPr>
                        <a:t>Quality</a:t>
                      </a:r>
                      <a:r>
                        <a:rPr lang="en-US" sz="1800" b="1" baseline="0" dirty="0" smtClean="0">
                          <a:effectLst/>
                        </a:rPr>
                        <a:t> Standard I</a:t>
                      </a:r>
                      <a:endParaRPr lang="en-US" sz="1800" b="1" dirty="0" smtClean="0">
                        <a:effectLst/>
                      </a:endParaRPr>
                    </a:p>
                  </a:txBody>
                  <a:tcPr/>
                </a:tc>
                <a:tc hMerge="1">
                  <a:txBody>
                    <a:bodyPr/>
                    <a:lstStyle/>
                    <a:p>
                      <a:pPr algn="ctr"/>
                      <a:endParaRPr lang="en-US" dirty="0">
                        <a:solidFill>
                          <a:srgbClr val="47534C"/>
                        </a:solidFill>
                      </a:endParaRPr>
                    </a:p>
                  </a:txBody>
                  <a:tcPr anchor="ctr"/>
                </a:tc>
                <a:tc hMerge="1">
                  <a:txBody>
                    <a:bodyPr/>
                    <a:lstStyle/>
                    <a:p>
                      <a:pPr algn="ctr"/>
                      <a:endParaRPr lang="en-US" dirty="0">
                        <a:solidFill>
                          <a:srgbClr val="47534C"/>
                        </a:solidFill>
                      </a:endParaRPr>
                    </a:p>
                  </a:txBody>
                  <a:tcPr anchor="ctr"/>
                </a:tc>
                <a:tc hMerge="1">
                  <a:txBody>
                    <a:bodyPr/>
                    <a:lstStyle/>
                    <a:p>
                      <a:pPr algn="ctr"/>
                      <a:endParaRPr lang="en-US" b="1" dirty="0">
                        <a:solidFill>
                          <a:srgbClr val="47534C"/>
                        </a:solidFill>
                      </a:endParaRPr>
                    </a:p>
                  </a:txBody>
                  <a:tcPr anchor="ctr"/>
                </a:tc>
                <a:tc hMerge="1">
                  <a:txBody>
                    <a:bodyPr/>
                    <a:lstStyle/>
                    <a:p>
                      <a:pPr algn="ctr"/>
                      <a:endParaRPr lang="en-US">
                        <a:solidFill>
                          <a:srgbClr val="47534C"/>
                        </a:solidFill>
                      </a:endParaRPr>
                    </a:p>
                  </a:txBody>
                  <a:tcPr anchor="ctr"/>
                </a:tc>
                <a:tc hMerge="1">
                  <a:txBody>
                    <a:bodyPr/>
                    <a:lstStyle/>
                    <a:p>
                      <a:pPr algn="ctr"/>
                      <a:endParaRPr lang="en-US">
                        <a:solidFill>
                          <a:srgbClr val="47534C"/>
                        </a:solidFill>
                      </a:endParaRPr>
                    </a:p>
                  </a:txBody>
                  <a:tcPr anchor="ctr"/>
                </a:tc>
                <a:tc hMerge="1">
                  <a:txBody>
                    <a:bodyPr/>
                    <a:lstStyle/>
                    <a:p>
                      <a:pPr algn="ctr"/>
                      <a:endParaRPr lang="en-US" b="1" dirty="0">
                        <a:solidFill>
                          <a:srgbClr val="47534C"/>
                        </a:solidFill>
                      </a:endParaRPr>
                    </a:p>
                  </a:txBody>
                  <a:tcPr anchor="ctr"/>
                </a:tc>
              </a:tr>
              <a:tr h="31655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mn-lt"/>
                          <a:ea typeface="+mn-ea"/>
                          <a:cs typeface="+mn-cs"/>
                        </a:rPr>
                        <a:t>ELEMENT A:</a:t>
                      </a:r>
                      <a:r>
                        <a:rPr lang="en-US" sz="1000" kern="1200" dirty="0" smtClean="0">
                          <a:solidFill>
                            <a:schemeClr val="dk1"/>
                          </a:solidFill>
                          <a:effectLst/>
                          <a:latin typeface="+mn-lt"/>
                          <a:ea typeface="+mn-ea"/>
                          <a:cs typeface="+mn-cs"/>
                        </a:rPr>
                        <a:t> Teachers provide instruction that is aligned with the Colorado Academic Standards; their district’s organized plan of instruction; and the individual needs of their students. </a:t>
                      </a:r>
                      <a:endParaRPr lang="en-US" sz="1000" dirty="0" smtClean="0">
                        <a:effectLst/>
                      </a:endParaRPr>
                    </a:p>
                  </a:txBody>
                  <a:tcPr/>
                </a:tc>
                <a:tc>
                  <a:txBody>
                    <a:bodyPr/>
                    <a:lstStyle/>
                    <a:p>
                      <a:pPr algn="ctr"/>
                      <a:endParaRPr lang="en-US" sz="1400" dirty="0">
                        <a:solidFill>
                          <a:srgbClr val="47534C"/>
                        </a:solidFill>
                      </a:endParaRPr>
                    </a:p>
                  </a:txBody>
                  <a:tcPr anchor="ctr"/>
                </a:tc>
                <a:tc>
                  <a:txBody>
                    <a:bodyPr/>
                    <a:lstStyle/>
                    <a:p>
                      <a:pPr algn="ctr"/>
                      <a:endParaRPr lang="en-US" sz="1400" dirty="0">
                        <a:solidFill>
                          <a:srgbClr val="47534C"/>
                        </a:solidFill>
                      </a:endParaRPr>
                    </a:p>
                  </a:txBody>
                  <a:tcPr anchor="ctr"/>
                </a:tc>
                <a:tc>
                  <a:txBody>
                    <a:bodyPr/>
                    <a:lstStyle/>
                    <a:p>
                      <a:pPr algn="ctr"/>
                      <a:r>
                        <a:rPr lang="en-US" sz="1400" b="1" dirty="0" smtClean="0">
                          <a:solidFill>
                            <a:srgbClr val="47534C"/>
                          </a:solidFill>
                        </a:rPr>
                        <a:t>X</a:t>
                      </a:r>
                      <a:endParaRPr lang="en-US" sz="1400" b="1" dirty="0">
                        <a:solidFill>
                          <a:srgbClr val="47534C"/>
                        </a:solidFill>
                      </a:endParaRPr>
                    </a:p>
                  </a:txBody>
                  <a:tcPr anchor="ctr"/>
                </a:tc>
                <a:tc>
                  <a:txBody>
                    <a:bodyPr/>
                    <a:lstStyle/>
                    <a:p>
                      <a:pPr algn="ctr"/>
                      <a:endParaRPr lang="en-US" sz="1400" dirty="0">
                        <a:solidFill>
                          <a:srgbClr val="47534C"/>
                        </a:solidFill>
                      </a:endParaRPr>
                    </a:p>
                  </a:txBody>
                  <a:tcPr anchor="ctr"/>
                </a:tc>
                <a:tc>
                  <a:txBody>
                    <a:bodyPr/>
                    <a:lstStyle/>
                    <a:p>
                      <a:pPr algn="ctr"/>
                      <a:endParaRPr lang="en-US" sz="1400" dirty="0">
                        <a:solidFill>
                          <a:srgbClr val="47534C"/>
                        </a:solidFill>
                      </a:endParaRPr>
                    </a:p>
                  </a:txBody>
                  <a:tcPr anchor="ctr"/>
                </a:tc>
                <a:tc>
                  <a:txBody>
                    <a:bodyPr/>
                    <a:lstStyle/>
                    <a:p>
                      <a:pPr algn="ctr"/>
                      <a:r>
                        <a:rPr lang="en-US" sz="1400" b="1" dirty="0" smtClean="0">
                          <a:solidFill>
                            <a:srgbClr val="47534C"/>
                          </a:solidFill>
                        </a:rPr>
                        <a:t>2</a:t>
                      </a:r>
                      <a:endParaRPr lang="en-US" sz="1400" b="1" dirty="0">
                        <a:solidFill>
                          <a:srgbClr val="47534C"/>
                        </a:solidFill>
                      </a:endParaRPr>
                    </a:p>
                  </a:txBody>
                  <a:tcPr anchor="ctr"/>
                </a:tc>
              </a:tr>
              <a:tr h="3377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mn-lt"/>
                          <a:ea typeface="+mn-ea"/>
                          <a:cs typeface="+mn-cs"/>
                        </a:rPr>
                        <a:t>ELEMENT B:</a:t>
                      </a:r>
                      <a:r>
                        <a:rPr lang="en-US" sz="1000" kern="1200" dirty="0" smtClean="0">
                          <a:solidFill>
                            <a:schemeClr val="dk1"/>
                          </a:solidFill>
                          <a:effectLst/>
                          <a:latin typeface="+mn-lt"/>
                          <a:ea typeface="+mn-ea"/>
                          <a:cs typeface="+mn-cs"/>
                        </a:rPr>
                        <a:t> Teachers demonstrate knowledge of student literacy development in reading, writing, speaking and listening. </a:t>
                      </a:r>
                      <a:endParaRPr lang="en-US" sz="1000" dirty="0" smtClean="0">
                        <a:effectLst/>
                      </a:endParaRPr>
                    </a:p>
                  </a:txBody>
                  <a:tcPr/>
                </a:tc>
                <a:tc>
                  <a:txBody>
                    <a:bodyPr/>
                    <a:lstStyle/>
                    <a:p>
                      <a:pPr algn="ctr"/>
                      <a:endParaRPr lang="en-US" sz="1400" dirty="0">
                        <a:solidFill>
                          <a:srgbClr val="47534C"/>
                        </a:solidFill>
                      </a:endParaRPr>
                    </a:p>
                  </a:txBody>
                  <a:tcPr anchor="ctr"/>
                </a:tc>
                <a:tc>
                  <a:txBody>
                    <a:bodyPr/>
                    <a:lstStyle/>
                    <a:p>
                      <a:pPr algn="ctr"/>
                      <a:endParaRPr lang="en-US" sz="1400" dirty="0">
                        <a:solidFill>
                          <a:srgbClr val="47534C"/>
                        </a:solidFill>
                      </a:endParaRPr>
                    </a:p>
                  </a:txBody>
                  <a:tcPr anchor="ctr"/>
                </a:tc>
                <a:tc>
                  <a:txBody>
                    <a:bodyPr/>
                    <a:lstStyle/>
                    <a:p>
                      <a:pPr algn="ctr"/>
                      <a:endParaRPr lang="en-US" sz="1400" dirty="0">
                        <a:solidFill>
                          <a:srgbClr val="47534C"/>
                        </a:solidFill>
                      </a:endParaRPr>
                    </a:p>
                  </a:txBody>
                  <a:tcPr anchor="ctr"/>
                </a:tc>
                <a:tc>
                  <a:txBody>
                    <a:bodyPr/>
                    <a:lstStyle/>
                    <a:p>
                      <a:pPr algn="ctr"/>
                      <a:r>
                        <a:rPr lang="en-US" sz="1400" b="1" dirty="0" smtClean="0">
                          <a:solidFill>
                            <a:srgbClr val="47534C"/>
                          </a:solidFill>
                        </a:rPr>
                        <a:t>X</a:t>
                      </a:r>
                      <a:endParaRPr lang="en-US" sz="1400" b="1" dirty="0">
                        <a:solidFill>
                          <a:srgbClr val="47534C"/>
                        </a:solidFill>
                      </a:endParaRPr>
                    </a:p>
                  </a:txBody>
                  <a:tcPr anchor="ctr"/>
                </a:tc>
                <a:tc>
                  <a:txBody>
                    <a:bodyPr/>
                    <a:lstStyle/>
                    <a:p>
                      <a:pPr algn="ctr"/>
                      <a:endParaRPr lang="en-US" sz="1400" dirty="0">
                        <a:solidFill>
                          <a:srgbClr val="47534C"/>
                        </a:solidFill>
                      </a:endParaRPr>
                    </a:p>
                  </a:txBody>
                  <a:tcPr anchor="ctr"/>
                </a:tc>
                <a:tc>
                  <a:txBody>
                    <a:bodyPr/>
                    <a:lstStyle/>
                    <a:p>
                      <a:pPr algn="ctr"/>
                      <a:r>
                        <a:rPr lang="en-US" sz="1400" b="1" dirty="0" smtClean="0">
                          <a:solidFill>
                            <a:srgbClr val="47534C"/>
                          </a:solidFill>
                        </a:rPr>
                        <a:t>3</a:t>
                      </a:r>
                      <a:endParaRPr lang="en-US" sz="1400" b="1" dirty="0">
                        <a:solidFill>
                          <a:srgbClr val="47534C"/>
                        </a:solidFill>
                      </a:endParaRPr>
                    </a:p>
                  </a:txBody>
                  <a:tcPr anchor="ctr"/>
                </a:tc>
              </a:tr>
              <a:tr h="44137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mn-lt"/>
                          <a:ea typeface="+mn-ea"/>
                          <a:cs typeface="+mn-cs"/>
                        </a:rPr>
                        <a:t>ELEMENT C: </a:t>
                      </a:r>
                      <a:r>
                        <a:rPr lang="en-US" sz="1000" kern="1200" dirty="0" smtClean="0">
                          <a:solidFill>
                            <a:schemeClr val="dk1"/>
                          </a:solidFill>
                          <a:effectLst/>
                          <a:latin typeface="+mn-lt"/>
                          <a:ea typeface="+mn-ea"/>
                          <a:cs typeface="+mn-cs"/>
                        </a:rPr>
                        <a:t>Teachers demonstrate knowledge of mathematics and understand how to promote student development in numbers and operations, algebra, geometry and measurement and data analysis and probability. </a:t>
                      </a:r>
                      <a:endParaRPr lang="en-US" sz="1000" dirty="0" smtClean="0">
                        <a:effectLst/>
                      </a:endParaRPr>
                    </a:p>
                  </a:txBody>
                  <a:tcPr/>
                </a:tc>
                <a:tc>
                  <a:txBody>
                    <a:bodyPr/>
                    <a:lstStyle/>
                    <a:p>
                      <a:pPr algn="ctr"/>
                      <a:endParaRPr lang="en-US" sz="1400" dirty="0">
                        <a:solidFill>
                          <a:srgbClr val="47534C"/>
                        </a:solidFill>
                      </a:endParaRPr>
                    </a:p>
                  </a:txBody>
                  <a:tcPr anchor="ctr"/>
                </a:tc>
                <a:tc>
                  <a:txBody>
                    <a:bodyPr/>
                    <a:lstStyle/>
                    <a:p>
                      <a:pPr algn="ctr"/>
                      <a:r>
                        <a:rPr lang="en-US" sz="1400" b="1" dirty="0" smtClean="0">
                          <a:solidFill>
                            <a:srgbClr val="47534C"/>
                          </a:solidFill>
                        </a:rPr>
                        <a:t>X</a:t>
                      </a:r>
                      <a:endParaRPr lang="en-US" sz="1400" b="1" dirty="0">
                        <a:solidFill>
                          <a:srgbClr val="47534C"/>
                        </a:solidFill>
                      </a:endParaRPr>
                    </a:p>
                  </a:txBody>
                  <a:tcPr anchor="ctr"/>
                </a:tc>
                <a:tc>
                  <a:txBody>
                    <a:bodyPr/>
                    <a:lstStyle/>
                    <a:p>
                      <a:pPr algn="ctr"/>
                      <a:endParaRPr lang="en-US" sz="1400" dirty="0">
                        <a:solidFill>
                          <a:srgbClr val="47534C"/>
                        </a:solidFill>
                      </a:endParaRPr>
                    </a:p>
                  </a:txBody>
                  <a:tcPr anchor="ctr"/>
                </a:tc>
                <a:tc>
                  <a:txBody>
                    <a:bodyPr/>
                    <a:lstStyle/>
                    <a:p>
                      <a:pPr algn="ctr"/>
                      <a:endParaRPr lang="en-US" sz="1400" dirty="0">
                        <a:solidFill>
                          <a:srgbClr val="47534C"/>
                        </a:solidFill>
                      </a:endParaRPr>
                    </a:p>
                  </a:txBody>
                  <a:tcPr anchor="ctr"/>
                </a:tc>
                <a:tc>
                  <a:txBody>
                    <a:bodyPr/>
                    <a:lstStyle/>
                    <a:p>
                      <a:pPr algn="ctr"/>
                      <a:endParaRPr lang="en-US" sz="1400" dirty="0">
                        <a:solidFill>
                          <a:srgbClr val="47534C"/>
                        </a:solidFill>
                      </a:endParaRPr>
                    </a:p>
                  </a:txBody>
                  <a:tcPr anchor="ctr"/>
                </a:tc>
                <a:tc>
                  <a:txBody>
                    <a:bodyPr/>
                    <a:lstStyle/>
                    <a:p>
                      <a:pPr algn="ctr"/>
                      <a:r>
                        <a:rPr lang="en-US" sz="1400" b="1" dirty="0" smtClean="0">
                          <a:solidFill>
                            <a:srgbClr val="47534C"/>
                          </a:solidFill>
                        </a:rPr>
                        <a:t>1</a:t>
                      </a:r>
                      <a:endParaRPr lang="en-US" sz="1400" b="1" dirty="0">
                        <a:solidFill>
                          <a:srgbClr val="47534C"/>
                        </a:solidFill>
                      </a:endParaRPr>
                    </a:p>
                  </a:txBody>
                  <a:tcPr anchor="ctr"/>
                </a:tc>
              </a:tr>
              <a:tr h="52770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mn-lt"/>
                          <a:ea typeface="+mn-ea"/>
                          <a:cs typeface="+mn-cs"/>
                        </a:rPr>
                        <a:t>ELEMENT D:</a:t>
                      </a:r>
                      <a:r>
                        <a:rPr lang="en-US" sz="1000" kern="1200" dirty="0" smtClean="0">
                          <a:solidFill>
                            <a:schemeClr val="dk1"/>
                          </a:solidFill>
                          <a:effectLst/>
                          <a:latin typeface="+mn-lt"/>
                          <a:ea typeface="+mn-ea"/>
                          <a:cs typeface="+mn-cs"/>
                        </a:rPr>
                        <a:t> Teachers demonstrate knowledge of the content, central concepts, tools of inquiry, appropriate evidence-based instructional practices and specialized character of the disciplines being taught. </a:t>
                      </a:r>
                      <a:endParaRPr lang="en-US" sz="1000" dirty="0" smtClean="0">
                        <a:effectLst/>
                      </a:endParaRPr>
                    </a:p>
                  </a:txBody>
                  <a:tcPr/>
                </a:tc>
                <a:tc>
                  <a:txBody>
                    <a:bodyPr/>
                    <a:lstStyle/>
                    <a:p>
                      <a:pPr algn="ctr"/>
                      <a:endParaRPr lang="en-US" sz="1400" dirty="0">
                        <a:solidFill>
                          <a:srgbClr val="47534C"/>
                        </a:solidFill>
                      </a:endParaRPr>
                    </a:p>
                  </a:txBody>
                  <a:tcPr anchor="ctr"/>
                </a:tc>
                <a:tc>
                  <a:txBody>
                    <a:bodyPr/>
                    <a:lstStyle/>
                    <a:p>
                      <a:pPr algn="ctr"/>
                      <a:endParaRPr lang="en-US" sz="1400" dirty="0">
                        <a:solidFill>
                          <a:srgbClr val="47534C"/>
                        </a:solidFill>
                      </a:endParaRPr>
                    </a:p>
                  </a:txBody>
                  <a:tcPr anchor="ctr"/>
                </a:tc>
                <a:tc>
                  <a:txBody>
                    <a:bodyPr/>
                    <a:lstStyle/>
                    <a:p>
                      <a:pPr algn="ctr"/>
                      <a:r>
                        <a:rPr lang="en-US" sz="1400" b="1" dirty="0" smtClean="0">
                          <a:solidFill>
                            <a:srgbClr val="47534C"/>
                          </a:solidFill>
                        </a:rPr>
                        <a:t>X</a:t>
                      </a:r>
                      <a:endParaRPr lang="en-US" sz="1400" b="1" dirty="0">
                        <a:solidFill>
                          <a:srgbClr val="47534C"/>
                        </a:solidFill>
                      </a:endParaRPr>
                    </a:p>
                  </a:txBody>
                  <a:tcPr anchor="ctr"/>
                </a:tc>
                <a:tc>
                  <a:txBody>
                    <a:bodyPr/>
                    <a:lstStyle/>
                    <a:p>
                      <a:pPr algn="ctr"/>
                      <a:endParaRPr lang="en-US" sz="1400" dirty="0">
                        <a:solidFill>
                          <a:srgbClr val="47534C"/>
                        </a:solidFill>
                      </a:endParaRPr>
                    </a:p>
                  </a:txBody>
                  <a:tcPr anchor="ctr"/>
                </a:tc>
                <a:tc>
                  <a:txBody>
                    <a:bodyPr/>
                    <a:lstStyle/>
                    <a:p>
                      <a:pPr algn="ctr"/>
                      <a:endParaRPr lang="en-US" sz="1400" dirty="0">
                        <a:solidFill>
                          <a:srgbClr val="47534C"/>
                        </a:solidFill>
                      </a:endParaRPr>
                    </a:p>
                  </a:txBody>
                  <a:tcPr anchor="ctr"/>
                </a:tc>
                <a:tc>
                  <a:txBody>
                    <a:bodyPr/>
                    <a:lstStyle/>
                    <a:p>
                      <a:pPr algn="ctr"/>
                      <a:r>
                        <a:rPr lang="en-US" sz="1400" b="1" dirty="0" smtClean="0">
                          <a:solidFill>
                            <a:srgbClr val="47534C"/>
                          </a:solidFill>
                        </a:rPr>
                        <a:t>2</a:t>
                      </a:r>
                      <a:endParaRPr lang="en-US" sz="1400" b="1" dirty="0">
                        <a:solidFill>
                          <a:srgbClr val="47534C"/>
                        </a:solidFill>
                      </a:endParaRPr>
                    </a:p>
                  </a:txBody>
                  <a:tcPr anchor="ctr"/>
                </a:tc>
              </a:tr>
              <a:tr h="18171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mn-lt"/>
                          <a:ea typeface="+mn-ea"/>
                          <a:cs typeface="+mn-cs"/>
                        </a:rPr>
                        <a:t>ELEMENT E: </a:t>
                      </a:r>
                      <a:r>
                        <a:rPr lang="en-US" sz="1000" kern="1200" dirty="0" smtClean="0">
                          <a:solidFill>
                            <a:schemeClr val="dk1"/>
                          </a:solidFill>
                          <a:effectLst/>
                          <a:latin typeface="+mn-lt"/>
                          <a:ea typeface="+mn-ea"/>
                          <a:cs typeface="+mn-cs"/>
                        </a:rPr>
                        <a:t>Teachers develop lessons that reflect the interconnectedness of content areas/disciplines. </a:t>
                      </a:r>
                      <a:endParaRPr lang="en-US" sz="1000" dirty="0" smtClean="0">
                        <a:effectLst/>
                      </a:endParaRPr>
                    </a:p>
                  </a:txBody>
                  <a:tcPr/>
                </a:tc>
                <a:tc>
                  <a:txBody>
                    <a:bodyPr/>
                    <a:lstStyle/>
                    <a:p>
                      <a:pPr algn="ctr"/>
                      <a:endParaRPr lang="en-US" sz="1400" dirty="0">
                        <a:solidFill>
                          <a:srgbClr val="47534C"/>
                        </a:solidFill>
                      </a:endParaRPr>
                    </a:p>
                  </a:txBody>
                  <a:tcPr anchor="ctr"/>
                </a:tc>
                <a:tc>
                  <a:txBody>
                    <a:bodyPr/>
                    <a:lstStyle/>
                    <a:p>
                      <a:pPr algn="ctr"/>
                      <a:endParaRPr lang="en-US" sz="1400" dirty="0">
                        <a:solidFill>
                          <a:srgbClr val="47534C"/>
                        </a:solidFill>
                      </a:endParaRPr>
                    </a:p>
                  </a:txBody>
                  <a:tcPr anchor="ctr"/>
                </a:tc>
                <a:tc>
                  <a:txBody>
                    <a:bodyPr/>
                    <a:lstStyle/>
                    <a:p>
                      <a:pPr algn="ctr"/>
                      <a:endParaRPr lang="en-US" sz="1400" dirty="0">
                        <a:solidFill>
                          <a:srgbClr val="47534C"/>
                        </a:solidFill>
                      </a:endParaRPr>
                    </a:p>
                  </a:txBody>
                  <a:tcPr anchor="ctr"/>
                </a:tc>
                <a:tc>
                  <a:txBody>
                    <a:bodyPr/>
                    <a:lstStyle/>
                    <a:p>
                      <a:pPr algn="ctr"/>
                      <a:r>
                        <a:rPr lang="en-US" sz="1400" b="1" dirty="0" smtClean="0">
                          <a:solidFill>
                            <a:srgbClr val="47534C"/>
                          </a:solidFill>
                        </a:rPr>
                        <a:t>X</a:t>
                      </a:r>
                      <a:endParaRPr lang="en-US" sz="1400" b="1" dirty="0">
                        <a:solidFill>
                          <a:srgbClr val="47534C"/>
                        </a:solidFill>
                      </a:endParaRPr>
                    </a:p>
                  </a:txBody>
                  <a:tcPr anchor="ctr"/>
                </a:tc>
                <a:tc>
                  <a:txBody>
                    <a:bodyPr/>
                    <a:lstStyle/>
                    <a:p>
                      <a:pPr algn="ctr"/>
                      <a:endParaRPr lang="en-US" sz="1400" dirty="0">
                        <a:solidFill>
                          <a:srgbClr val="47534C"/>
                        </a:solidFill>
                      </a:endParaRPr>
                    </a:p>
                  </a:txBody>
                  <a:tcPr anchor="ctr"/>
                </a:tc>
                <a:tc>
                  <a:txBody>
                    <a:bodyPr/>
                    <a:lstStyle/>
                    <a:p>
                      <a:pPr algn="ctr"/>
                      <a:r>
                        <a:rPr lang="en-US" sz="1400" b="1" dirty="0" smtClean="0">
                          <a:solidFill>
                            <a:srgbClr val="47534C"/>
                          </a:solidFill>
                        </a:rPr>
                        <a:t>3</a:t>
                      </a:r>
                      <a:endParaRPr lang="en-US" sz="1400" b="1" dirty="0">
                        <a:solidFill>
                          <a:srgbClr val="47534C"/>
                        </a:solidFill>
                      </a:endParaRPr>
                    </a:p>
                  </a:txBody>
                  <a:tcPr anchor="ctr"/>
                </a:tc>
              </a:tr>
              <a:tr h="32933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mn-lt"/>
                          <a:ea typeface="+mn-ea"/>
                          <a:cs typeface="+mn-cs"/>
                        </a:rPr>
                        <a:t>ELEMENT F:</a:t>
                      </a:r>
                      <a:r>
                        <a:rPr lang="en-US" sz="1000" kern="1200" dirty="0" smtClean="0">
                          <a:solidFill>
                            <a:schemeClr val="dk1"/>
                          </a:solidFill>
                          <a:effectLst/>
                          <a:latin typeface="+mn-lt"/>
                          <a:ea typeface="+mn-ea"/>
                          <a:cs typeface="+mn-cs"/>
                        </a:rPr>
                        <a:t> Teachers make instruction and content relevant to students and take actions to connect students’ background and contextual knowledge with new information being taught. </a:t>
                      </a:r>
                      <a:endParaRPr lang="en-US" sz="1000" dirty="0" smtClean="0">
                        <a:effectLst/>
                      </a:endParaRPr>
                    </a:p>
                  </a:txBody>
                  <a:tcPr/>
                </a:tc>
                <a:tc>
                  <a:txBody>
                    <a:bodyPr/>
                    <a:lstStyle/>
                    <a:p>
                      <a:pPr algn="ctr"/>
                      <a:endParaRPr lang="en-US" sz="1400" dirty="0">
                        <a:solidFill>
                          <a:srgbClr val="47534C"/>
                        </a:solidFill>
                      </a:endParaRPr>
                    </a:p>
                  </a:txBody>
                  <a:tcPr anchor="ctr"/>
                </a:tc>
                <a:tc>
                  <a:txBody>
                    <a:bodyPr/>
                    <a:lstStyle/>
                    <a:p>
                      <a:pPr algn="ctr"/>
                      <a:endParaRPr lang="en-US" sz="1400" dirty="0">
                        <a:solidFill>
                          <a:srgbClr val="47534C"/>
                        </a:solidFill>
                      </a:endParaRPr>
                    </a:p>
                  </a:txBody>
                  <a:tcPr anchor="ctr"/>
                </a:tc>
                <a:tc>
                  <a:txBody>
                    <a:bodyPr/>
                    <a:lstStyle/>
                    <a:p>
                      <a:pPr algn="ctr"/>
                      <a:r>
                        <a:rPr lang="en-US" sz="1400" b="1" dirty="0" smtClean="0">
                          <a:solidFill>
                            <a:srgbClr val="47534C"/>
                          </a:solidFill>
                        </a:rPr>
                        <a:t>X</a:t>
                      </a:r>
                      <a:endParaRPr lang="en-US" sz="1400" b="1" dirty="0">
                        <a:solidFill>
                          <a:srgbClr val="47534C"/>
                        </a:solidFill>
                      </a:endParaRPr>
                    </a:p>
                  </a:txBody>
                  <a:tcPr anchor="ctr"/>
                </a:tc>
                <a:tc>
                  <a:txBody>
                    <a:bodyPr/>
                    <a:lstStyle/>
                    <a:p>
                      <a:pPr algn="ctr"/>
                      <a:endParaRPr lang="en-US" sz="1400" dirty="0">
                        <a:solidFill>
                          <a:srgbClr val="47534C"/>
                        </a:solidFill>
                      </a:endParaRPr>
                    </a:p>
                  </a:txBody>
                  <a:tcPr anchor="ctr"/>
                </a:tc>
                <a:tc>
                  <a:txBody>
                    <a:bodyPr/>
                    <a:lstStyle/>
                    <a:p>
                      <a:pPr algn="ctr"/>
                      <a:endParaRPr lang="en-US" sz="1400" dirty="0">
                        <a:solidFill>
                          <a:srgbClr val="47534C"/>
                        </a:solidFill>
                      </a:endParaRPr>
                    </a:p>
                  </a:txBody>
                  <a:tcPr anchor="ctr"/>
                </a:tc>
                <a:tc>
                  <a:txBody>
                    <a:bodyPr/>
                    <a:lstStyle/>
                    <a:p>
                      <a:pPr algn="ctr"/>
                      <a:r>
                        <a:rPr lang="en-US" sz="1400" b="1" dirty="0" smtClean="0">
                          <a:solidFill>
                            <a:srgbClr val="47534C"/>
                          </a:solidFill>
                        </a:rPr>
                        <a:t>2</a:t>
                      </a:r>
                      <a:endParaRPr lang="en-US" sz="1400" b="1" dirty="0">
                        <a:solidFill>
                          <a:srgbClr val="47534C"/>
                        </a:solidFill>
                      </a:endParaRPr>
                    </a:p>
                  </a:txBody>
                  <a:tcPr anchor="ctr"/>
                </a:tc>
              </a:tr>
              <a:tr h="150625">
                <a:tc gridSpan="6">
                  <a:txBody>
                    <a:bodyPr/>
                    <a:lstStyle/>
                    <a:p>
                      <a:pPr algn="r"/>
                      <a:r>
                        <a:rPr lang="en-US" sz="1600" b="1" dirty="0" smtClean="0"/>
                        <a:t>Total Points for Standard I</a:t>
                      </a:r>
                      <a:endParaRPr lang="en-US" sz="1600" b="1" dirty="0"/>
                    </a:p>
                  </a:txBody>
                  <a:tcPr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pPr algn="ctr"/>
                      <a:endParaRPr lang="en-US" sz="1600" b="1" dirty="0">
                        <a:solidFill>
                          <a:srgbClr val="47534C"/>
                        </a:solidFill>
                      </a:endParaRPr>
                    </a:p>
                  </a:txBody>
                  <a:tcPr anchor="ctr"/>
                </a:tc>
              </a:tr>
              <a:tr h="852153">
                <a:tc>
                  <a:txBody>
                    <a:bodyPr/>
                    <a:lstStyle/>
                    <a:p>
                      <a:r>
                        <a:rPr lang="en-US" sz="1000" dirty="0" smtClean="0"/>
                        <a:t>0 to 4 Total Points = </a:t>
                      </a:r>
                      <a:r>
                        <a:rPr lang="en-US" sz="1000" b="1" dirty="0" smtClean="0"/>
                        <a:t>Basic</a:t>
                      </a:r>
                    </a:p>
                    <a:p>
                      <a:pPr marL="0" marR="0" indent="0" algn="l" defTabSz="457200" rtl="0" eaLnBrk="1" fontAlgn="auto" latinLnBrk="0" hangingPunct="1">
                        <a:lnSpc>
                          <a:spcPct val="100000"/>
                        </a:lnSpc>
                        <a:spcBef>
                          <a:spcPts val="0"/>
                        </a:spcBef>
                        <a:spcAft>
                          <a:spcPts val="0"/>
                        </a:spcAft>
                        <a:buClrTx/>
                        <a:buSzTx/>
                        <a:buFontTx/>
                        <a:buNone/>
                        <a:tabLst/>
                        <a:defRPr/>
                      </a:pPr>
                      <a:r>
                        <a:rPr lang="en-US" sz="1000" dirty="0" smtClean="0"/>
                        <a:t>5 to 9 Total Points = </a:t>
                      </a:r>
                      <a:r>
                        <a:rPr lang="en-US" sz="1000" b="1" dirty="0" smtClean="0"/>
                        <a:t>Partially</a:t>
                      </a:r>
                      <a:r>
                        <a:rPr lang="en-US" sz="1000" b="1" baseline="0" dirty="0" smtClean="0"/>
                        <a:t> Proficient</a:t>
                      </a:r>
                      <a:endParaRPr lang="en-US" sz="1000" b="1"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000" dirty="0" smtClean="0"/>
                        <a:t>10 to 14 Total Points = </a:t>
                      </a:r>
                      <a:r>
                        <a:rPr lang="en-US" sz="1000" b="1" dirty="0" smtClean="0"/>
                        <a:t>Proficient</a:t>
                      </a:r>
                    </a:p>
                    <a:p>
                      <a:pPr marL="0" marR="0" indent="0" algn="l" defTabSz="457200" rtl="0" eaLnBrk="1" fontAlgn="auto" latinLnBrk="0" hangingPunct="1">
                        <a:lnSpc>
                          <a:spcPct val="100000"/>
                        </a:lnSpc>
                        <a:spcBef>
                          <a:spcPts val="0"/>
                        </a:spcBef>
                        <a:spcAft>
                          <a:spcPts val="0"/>
                        </a:spcAft>
                        <a:buClrTx/>
                        <a:buSzTx/>
                        <a:buFontTx/>
                        <a:buNone/>
                        <a:tabLst/>
                        <a:defRPr/>
                      </a:pPr>
                      <a:r>
                        <a:rPr lang="en-US" sz="1000" dirty="0" smtClean="0"/>
                        <a:t>15 to 19 Total Points = </a:t>
                      </a:r>
                      <a:r>
                        <a:rPr lang="en-US" sz="1000" b="1" dirty="0" smtClean="0"/>
                        <a:t>Accomplished</a:t>
                      </a:r>
                    </a:p>
                    <a:p>
                      <a:pPr marL="0" marR="0" indent="0" algn="l" defTabSz="457200" rtl="0" eaLnBrk="1" fontAlgn="auto" latinLnBrk="0" hangingPunct="1">
                        <a:lnSpc>
                          <a:spcPct val="100000"/>
                        </a:lnSpc>
                        <a:spcBef>
                          <a:spcPts val="0"/>
                        </a:spcBef>
                        <a:spcAft>
                          <a:spcPts val="0"/>
                        </a:spcAft>
                        <a:buClrTx/>
                        <a:buSzTx/>
                        <a:buFontTx/>
                        <a:buNone/>
                        <a:tabLst/>
                        <a:defRPr/>
                      </a:pPr>
                      <a:r>
                        <a:rPr lang="en-US" sz="1000" dirty="0" smtClean="0"/>
                        <a:t>20 to 24 Total Points = </a:t>
                      </a:r>
                      <a:r>
                        <a:rPr lang="en-US" sz="1000" b="1" dirty="0" smtClean="0"/>
                        <a:t>Exemplary</a:t>
                      </a:r>
                    </a:p>
                  </a:txBody>
                  <a:tcPr/>
                </a:tc>
                <a:tc gridSpan="6">
                  <a:txBody>
                    <a:bodyPr/>
                    <a:lstStyle/>
                    <a:p>
                      <a:pPr algn="ctr"/>
                      <a:r>
                        <a:rPr lang="en-US" sz="1200" b="1" dirty="0" smtClean="0"/>
                        <a:t>Overall Rating for Standard 1</a:t>
                      </a:r>
                    </a:p>
                    <a:p>
                      <a:endParaRPr lang="en-US" sz="1200" b="1" dirty="0" smtClean="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496620">
                <a:tc gridSpan="7">
                  <a:txBody>
                    <a:bodyPr/>
                    <a:lstStyle/>
                    <a:p>
                      <a:r>
                        <a:rPr lang="en-US" sz="1200" b="1" dirty="0" smtClean="0"/>
                        <a:t>Evaluator Comments:</a:t>
                      </a:r>
                      <a:r>
                        <a:rPr lang="en-US" sz="1200" b="1" baseline="0" dirty="0" smtClean="0"/>
                        <a:t> </a:t>
                      </a:r>
                      <a:r>
                        <a:rPr lang="en-US" sz="1000" b="0" baseline="0" dirty="0" smtClean="0"/>
                        <a:t>(Required for all Ratings of </a:t>
                      </a:r>
                      <a:r>
                        <a:rPr lang="en-US" sz="1000" b="1" baseline="0" dirty="0" smtClean="0"/>
                        <a:t>“Basic”</a:t>
                      </a:r>
                      <a:r>
                        <a:rPr lang="en-US" sz="1000" b="0" baseline="0" dirty="0" smtClean="0"/>
                        <a:t> or </a:t>
                      </a:r>
                      <a:r>
                        <a:rPr lang="en-US" sz="1000" b="1" baseline="0" dirty="0" smtClean="0"/>
                        <a:t>Partially Proficient”</a:t>
                      </a:r>
                      <a:r>
                        <a:rPr lang="en-US" sz="1000" b="0" baseline="0" dirty="0" smtClean="0"/>
                        <a:t> and recommended for all rating levels.) Please indicate the Element for which the comments apply if not for the Standard as a whole.</a:t>
                      </a:r>
                    </a:p>
                    <a:p>
                      <a:endParaRPr lang="en-US" sz="1000" b="0" baseline="0" dirty="0" smtClean="0"/>
                    </a:p>
                    <a:p>
                      <a:endParaRPr lang="en-US" sz="1000" b="0" baseline="0" dirty="0" smtClean="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bl>
          </a:graphicData>
        </a:graphic>
      </p:graphicFrame>
      <p:sp>
        <p:nvSpPr>
          <p:cNvPr id="3" name="TextBox 2"/>
          <p:cNvSpPr txBox="1"/>
          <p:nvPr/>
        </p:nvSpPr>
        <p:spPr>
          <a:xfrm>
            <a:off x="6431539" y="5207327"/>
            <a:ext cx="1580861" cy="400110"/>
          </a:xfrm>
          <a:prstGeom prst="rect">
            <a:avLst/>
          </a:prstGeom>
          <a:solidFill>
            <a:schemeClr val="accent1">
              <a:lumMod val="60000"/>
              <a:lumOff val="40000"/>
            </a:schemeClr>
          </a:solidFill>
          <a:ln>
            <a:solidFill>
              <a:schemeClr val="accent1">
                <a:lumMod val="50000"/>
              </a:schemeClr>
            </a:solidFill>
          </a:ln>
        </p:spPr>
        <p:txBody>
          <a:bodyPr wrap="square" rtlCol="0" anchor="ctr">
            <a:spAutoFit/>
          </a:bodyPr>
          <a:lstStyle/>
          <a:p>
            <a:pPr algn="ctr"/>
            <a:r>
              <a:rPr lang="en-US" sz="2000" b="1" dirty="0" smtClean="0">
                <a:solidFill>
                  <a:srgbClr val="FF0000"/>
                </a:solidFill>
              </a:rPr>
              <a:t>Proficient</a:t>
            </a:r>
            <a:endParaRPr lang="en-US" sz="2000" b="1" dirty="0">
              <a:solidFill>
                <a:srgbClr val="FF0000"/>
              </a:solidFill>
            </a:endParaRPr>
          </a:p>
        </p:txBody>
      </p:sp>
      <p:sp>
        <p:nvSpPr>
          <p:cNvPr id="5" name="TextBox 4"/>
          <p:cNvSpPr txBox="1"/>
          <p:nvPr/>
        </p:nvSpPr>
        <p:spPr>
          <a:xfrm>
            <a:off x="7971864" y="4512330"/>
            <a:ext cx="392656" cy="338554"/>
          </a:xfrm>
          <a:prstGeom prst="rect">
            <a:avLst/>
          </a:prstGeom>
          <a:noFill/>
        </p:spPr>
        <p:txBody>
          <a:bodyPr wrap="none" rtlCol="0">
            <a:spAutoFit/>
          </a:bodyPr>
          <a:lstStyle/>
          <a:p>
            <a:r>
              <a:rPr lang="en-US" sz="1600" b="1" dirty="0" smtClean="0">
                <a:solidFill>
                  <a:srgbClr val="FF0000"/>
                </a:solidFill>
              </a:rPr>
              <a:t>13</a:t>
            </a:r>
            <a:endParaRPr lang="en-US" sz="1600" b="1" dirty="0">
              <a:solidFill>
                <a:srgbClr val="FF0000"/>
              </a:solidFill>
            </a:endParaRPr>
          </a:p>
        </p:txBody>
      </p:sp>
    </p:spTree>
    <p:extLst>
      <p:ext uri="{BB962C8B-B14F-4D97-AF65-F5344CB8AC3E}">
        <p14:creationId xmlns:p14="http://schemas.microsoft.com/office/powerpoint/2010/main" val="3705200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8678"/>
            <a:ext cx="8229600" cy="684570"/>
          </a:xfrm>
        </p:spPr>
        <p:txBody>
          <a:bodyPr>
            <a:normAutofit fontScale="90000"/>
          </a:bodyPr>
          <a:lstStyle/>
          <a:p>
            <a:r>
              <a:rPr lang="en-US" dirty="0" smtClean="0"/>
              <a:t>Converting Standards Ratings</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51583776"/>
              </p:ext>
            </p:extLst>
          </p:nvPr>
        </p:nvGraphicFramePr>
        <p:xfrm>
          <a:off x="608027" y="1252114"/>
          <a:ext cx="7877284" cy="4459020"/>
        </p:xfrm>
        <a:graphic>
          <a:graphicData uri="http://schemas.openxmlformats.org/drawingml/2006/table">
            <a:tbl>
              <a:tblPr firstRow="1" bandRow="1">
                <a:tableStyleId>{5C22544A-7EE6-4342-B048-85BDC9FD1C3A}</a:tableStyleId>
              </a:tblPr>
              <a:tblGrid>
                <a:gridCol w="3938642"/>
                <a:gridCol w="1560592"/>
                <a:gridCol w="349721"/>
                <a:gridCol w="349721"/>
                <a:gridCol w="349721"/>
                <a:gridCol w="349722"/>
                <a:gridCol w="349721"/>
                <a:gridCol w="629444"/>
              </a:tblGrid>
              <a:tr h="421382">
                <a:tc gridSpan="2">
                  <a:txBody>
                    <a:bodyPr/>
                    <a:lstStyle/>
                    <a:p>
                      <a:pPr algn="l"/>
                      <a:r>
                        <a:rPr lang="en-US" sz="1600" b="0" dirty="0" smtClean="0"/>
                        <a:t>Ratings</a:t>
                      </a:r>
                    </a:p>
                    <a:p>
                      <a:pPr algn="l"/>
                      <a:r>
                        <a:rPr lang="en-US" sz="1000" b="0" dirty="0" smtClean="0"/>
                        <a:t>(Number</a:t>
                      </a:r>
                      <a:r>
                        <a:rPr lang="en-US" sz="1000" b="0" baseline="0" dirty="0" smtClean="0"/>
                        <a:t> of points per rating at this level)</a:t>
                      </a:r>
                      <a:endParaRPr lang="en-US" sz="1000" b="0" dirty="0"/>
                    </a:p>
                  </a:txBody>
                  <a:tcPr anchor="ctr"/>
                </a:tc>
                <a:tc hMerge="1">
                  <a:txBody>
                    <a:bodyPr/>
                    <a:lstStyle/>
                    <a:p>
                      <a:endParaRPr lang="en-US"/>
                    </a:p>
                  </a:txBody>
                  <a:tcPr/>
                </a:tc>
                <a:tc>
                  <a:txBody>
                    <a:bodyPr/>
                    <a:lstStyle/>
                    <a:p>
                      <a:pPr algn="ctr"/>
                      <a:r>
                        <a:rPr lang="en-US" sz="1200" dirty="0" smtClean="0"/>
                        <a:t>B</a:t>
                      </a:r>
                    </a:p>
                    <a:p>
                      <a:pPr algn="ctr"/>
                      <a:r>
                        <a:rPr lang="en-US" sz="1000" dirty="0" smtClean="0"/>
                        <a:t>(0)</a:t>
                      </a:r>
                      <a:endParaRPr lang="en-US" sz="1000" dirty="0"/>
                    </a:p>
                  </a:txBody>
                  <a:tcPr anchor="ctr"/>
                </a:tc>
                <a:tc>
                  <a:txBody>
                    <a:bodyPr/>
                    <a:lstStyle/>
                    <a:p>
                      <a:pPr algn="ctr"/>
                      <a:r>
                        <a:rPr lang="en-US" sz="1200" dirty="0" smtClean="0"/>
                        <a:t>PP</a:t>
                      </a:r>
                    </a:p>
                    <a:p>
                      <a:pPr algn="ctr"/>
                      <a:r>
                        <a:rPr lang="en-US" sz="1000" dirty="0" smtClean="0"/>
                        <a:t>(1)</a:t>
                      </a:r>
                      <a:endParaRPr lang="en-US" sz="1000" dirty="0"/>
                    </a:p>
                  </a:txBody>
                  <a:tcPr anchor="ctr"/>
                </a:tc>
                <a:tc>
                  <a:txBody>
                    <a:bodyPr/>
                    <a:lstStyle/>
                    <a:p>
                      <a:pPr algn="ctr"/>
                      <a:r>
                        <a:rPr lang="en-US" sz="1200" dirty="0" smtClean="0"/>
                        <a:t>P</a:t>
                      </a:r>
                    </a:p>
                    <a:p>
                      <a:pPr algn="ctr"/>
                      <a:r>
                        <a:rPr lang="en-US" sz="1000" dirty="0" smtClean="0"/>
                        <a:t>(2)</a:t>
                      </a:r>
                      <a:endParaRPr lang="en-US" sz="1000" dirty="0"/>
                    </a:p>
                  </a:txBody>
                  <a:tcPr anchor="ctr"/>
                </a:tc>
                <a:tc>
                  <a:txBody>
                    <a:bodyPr/>
                    <a:lstStyle/>
                    <a:p>
                      <a:pPr algn="ctr"/>
                      <a:r>
                        <a:rPr lang="en-US" sz="1200" dirty="0" smtClean="0"/>
                        <a:t>A</a:t>
                      </a:r>
                    </a:p>
                    <a:p>
                      <a:pPr algn="ctr"/>
                      <a:r>
                        <a:rPr lang="en-US" sz="1000" dirty="0" smtClean="0"/>
                        <a:t>(3)</a:t>
                      </a:r>
                      <a:endParaRPr lang="en-US" sz="1000" dirty="0"/>
                    </a:p>
                  </a:txBody>
                  <a:tcPr anchor="ctr"/>
                </a:tc>
                <a:tc>
                  <a:txBody>
                    <a:bodyPr/>
                    <a:lstStyle/>
                    <a:p>
                      <a:pPr algn="ctr"/>
                      <a:r>
                        <a:rPr lang="en-US" sz="1200" dirty="0" smtClean="0"/>
                        <a:t>E</a:t>
                      </a:r>
                    </a:p>
                    <a:p>
                      <a:pPr algn="ctr"/>
                      <a:r>
                        <a:rPr lang="en-US" sz="1000" dirty="0" smtClean="0"/>
                        <a:t>(4)</a:t>
                      </a:r>
                      <a:endParaRPr lang="en-US" sz="1000" dirty="0"/>
                    </a:p>
                  </a:txBody>
                  <a:tcPr anchor="ctr"/>
                </a:tc>
                <a:tc>
                  <a:txBody>
                    <a:bodyPr/>
                    <a:lstStyle/>
                    <a:p>
                      <a:pPr algn="ctr"/>
                      <a:r>
                        <a:rPr lang="en-US" sz="1200" dirty="0" smtClean="0"/>
                        <a:t>Total</a:t>
                      </a:r>
                      <a:endParaRPr lang="en-US" sz="1200" baseline="0" dirty="0" smtClean="0"/>
                    </a:p>
                    <a:p>
                      <a:pPr algn="ctr"/>
                      <a:r>
                        <a:rPr lang="en-US" sz="1200" baseline="0" dirty="0" smtClean="0"/>
                        <a:t>Points</a:t>
                      </a:r>
                      <a:endParaRPr lang="en-US" sz="1200" dirty="0"/>
                    </a:p>
                  </a:txBody>
                  <a:tcPr anchor="ctr"/>
                </a:tc>
              </a:tr>
              <a:tr h="193851">
                <a:tc gridSpan="8">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dirty="0" smtClean="0">
                          <a:effectLst/>
                        </a:rPr>
                        <a:t>Quality</a:t>
                      </a:r>
                      <a:r>
                        <a:rPr lang="en-US" sz="1400" b="1" baseline="0" dirty="0" smtClean="0">
                          <a:effectLst/>
                        </a:rPr>
                        <a:t> Standard I</a:t>
                      </a:r>
                      <a:endParaRPr lang="en-US" sz="1400" b="1" dirty="0" smtClean="0">
                        <a:effectLst/>
                      </a:endParaRPr>
                    </a:p>
                  </a:txBody>
                  <a:tcPr/>
                </a:tc>
                <a:tc hMerge="1">
                  <a:txBody>
                    <a:bodyPr/>
                    <a:lstStyle/>
                    <a:p>
                      <a:endParaRPr lang="en-US"/>
                    </a:p>
                  </a:txBody>
                  <a:tcPr/>
                </a:tc>
                <a:tc hMerge="1">
                  <a:txBody>
                    <a:bodyPr/>
                    <a:lstStyle/>
                    <a:p>
                      <a:pPr algn="ctr"/>
                      <a:endParaRPr lang="en-US" dirty="0">
                        <a:solidFill>
                          <a:srgbClr val="47534C"/>
                        </a:solidFill>
                      </a:endParaRPr>
                    </a:p>
                  </a:txBody>
                  <a:tcPr anchor="ctr"/>
                </a:tc>
                <a:tc hMerge="1">
                  <a:txBody>
                    <a:bodyPr/>
                    <a:lstStyle/>
                    <a:p>
                      <a:pPr algn="ctr"/>
                      <a:endParaRPr lang="en-US" dirty="0">
                        <a:solidFill>
                          <a:srgbClr val="47534C"/>
                        </a:solidFill>
                      </a:endParaRPr>
                    </a:p>
                  </a:txBody>
                  <a:tcPr anchor="ctr"/>
                </a:tc>
                <a:tc hMerge="1">
                  <a:txBody>
                    <a:bodyPr/>
                    <a:lstStyle/>
                    <a:p>
                      <a:pPr algn="ctr"/>
                      <a:endParaRPr lang="en-US" b="1" dirty="0">
                        <a:solidFill>
                          <a:srgbClr val="47534C"/>
                        </a:solidFill>
                      </a:endParaRPr>
                    </a:p>
                  </a:txBody>
                  <a:tcPr anchor="ctr"/>
                </a:tc>
                <a:tc hMerge="1">
                  <a:txBody>
                    <a:bodyPr/>
                    <a:lstStyle/>
                    <a:p>
                      <a:pPr algn="ctr"/>
                      <a:endParaRPr lang="en-US">
                        <a:solidFill>
                          <a:srgbClr val="47534C"/>
                        </a:solidFill>
                      </a:endParaRPr>
                    </a:p>
                  </a:txBody>
                  <a:tcPr anchor="ctr"/>
                </a:tc>
                <a:tc hMerge="1">
                  <a:txBody>
                    <a:bodyPr/>
                    <a:lstStyle/>
                    <a:p>
                      <a:pPr algn="ctr"/>
                      <a:endParaRPr lang="en-US">
                        <a:solidFill>
                          <a:srgbClr val="47534C"/>
                        </a:solidFill>
                      </a:endParaRPr>
                    </a:p>
                  </a:txBody>
                  <a:tcPr anchor="ctr"/>
                </a:tc>
                <a:tc hMerge="1">
                  <a:txBody>
                    <a:bodyPr/>
                    <a:lstStyle/>
                    <a:p>
                      <a:pPr algn="ctr"/>
                      <a:endParaRPr lang="en-US" b="1" dirty="0">
                        <a:solidFill>
                          <a:srgbClr val="47534C"/>
                        </a:solidFill>
                      </a:endParaRPr>
                    </a:p>
                  </a:txBody>
                  <a:tcPr anchor="ctr"/>
                </a:tc>
              </a:tr>
              <a:tr h="172761">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800" b="1" kern="1200" dirty="0" smtClean="0">
                          <a:solidFill>
                            <a:schemeClr val="dk1"/>
                          </a:solidFill>
                          <a:effectLst/>
                          <a:latin typeface="+mn-lt"/>
                          <a:ea typeface="+mn-ea"/>
                          <a:cs typeface="+mn-cs"/>
                        </a:rPr>
                        <a:t>ELEMENT A:</a:t>
                      </a:r>
                      <a:r>
                        <a:rPr lang="en-US" sz="800" kern="1200" dirty="0" smtClean="0">
                          <a:solidFill>
                            <a:schemeClr val="dk1"/>
                          </a:solidFill>
                          <a:effectLst/>
                          <a:latin typeface="+mn-lt"/>
                          <a:ea typeface="+mn-ea"/>
                          <a:cs typeface="+mn-cs"/>
                        </a:rPr>
                        <a:t> Teachers provide instruction that is aligned with the Colorado Academic Standards; their district’s organized plan of instruction; and the individual needs of their students. </a:t>
                      </a:r>
                      <a:endParaRPr lang="en-US" sz="800" dirty="0" smtClean="0">
                        <a:effectLst/>
                      </a:endParaRPr>
                    </a:p>
                  </a:txBody>
                  <a:tcPr/>
                </a:tc>
                <a:tc hMerge="1">
                  <a:txBody>
                    <a:bodyPr/>
                    <a:lstStyle/>
                    <a:p>
                      <a:endParaRPr lang="en-US"/>
                    </a:p>
                  </a:txBody>
                  <a:tcPr/>
                </a:tc>
                <a:tc>
                  <a:txBody>
                    <a:bodyPr/>
                    <a:lstStyle/>
                    <a:p>
                      <a:pPr algn="ctr"/>
                      <a:endParaRPr lang="en-US" sz="1000" dirty="0">
                        <a:solidFill>
                          <a:srgbClr val="47534C"/>
                        </a:solidFill>
                      </a:endParaRPr>
                    </a:p>
                  </a:txBody>
                  <a:tcPr anchor="ctr"/>
                </a:tc>
                <a:tc>
                  <a:txBody>
                    <a:bodyPr/>
                    <a:lstStyle/>
                    <a:p>
                      <a:pPr algn="ctr"/>
                      <a:endParaRPr lang="en-US" sz="1000" dirty="0">
                        <a:solidFill>
                          <a:srgbClr val="47534C"/>
                        </a:solidFill>
                      </a:endParaRPr>
                    </a:p>
                  </a:txBody>
                  <a:tcPr anchor="ctr"/>
                </a:tc>
                <a:tc>
                  <a:txBody>
                    <a:bodyPr/>
                    <a:lstStyle/>
                    <a:p>
                      <a:pPr algn="ctr"/>
                      <a:r>
                        <a:rPr lang="en-US" sz="1000" b="1" dirty="0" smtClean="0">
                          <a:solidFill>
                            <a:srgbClr val="47534C"/>
                          </a:solidFill>
                        </a:rPr>
                        <a:t>X</a:t>
                      </a:r>
                      <a:endParaRPr lang="en-US" sz="1000" b="1" dirty="0">
                        <a:solidFill>
                          <a:srgbClr val="47534C"/>
                        </a:solidFill>
                      </a:endParaRPr>
                    </a:p>
                  </a:txBody>
                  <a:tcPr anchor="ctr"/>
                </a:tc>
                <a:tc>
                  <a:txBody>
                    <a:bodyPr/>
                    <a:lstStyle/>
                    <a:p>
                      <a:pPr algn="ctr"/>
                      <a:endParaRPr lang="en-US" sz="1000" dirty="0">
                        <a:solidFill>
                          <a:srgbClr val="47534C"/>
                        </a:solidFill>
                      </a:endParaRPr>
                    </a:p>
                  </a:txBody>
                  <a:tcPr anchor="ctr"/>
                </a:tc>
                <a:tc>
                  <a:txBody>
                    <a:bodyPr/>
                    <a:lstStyle/>
                    <a:p>
                      <a:pPr algn="ctr"/>
                      <a:endParaRPr lang="en-US" sz="1000" dirty="0">
                        <a:solidFill>
                          <a:srgbClr val="47534C"/>
                        </a:solidFill>
                      </a:endParaRPr>
                    </a:p>
                  </a:txBody>
                  <a:tcPr anchor="ctr"/>
                </a:tc>
                <a:tc>
                  <a:txBody>
                    <a:bodyPr/>
                    <a:lstStyle/>
                    <a:p>
                      <a:pPr algn="ctr"/>
                      <a:r>
                        <a:rPr lang="en-US" sz="1000" b="1" dirty="0" smtClean="0">
                          <a:solidFill>
                            <a:srgbClr val="47534C"/>
                          </a:solidFill>
                        </a:rPr>
                        <a:t>2</a:t>
                      </a:r>
                      <a:endParaRPr lang="en-US" sz="1000" b="1" dirty="0">
                        <a:solidFill>
                          <a:srgbClr val="47534C"/>
                        </a:solidFill>
                      </a:endParaRPr>
                    </a:p>
                  </a:txBody>
                  <a:tcPr anchor="ctr"/>
                </a:tc>
              </a:tr>
              <a:tr h="188740">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800" b="1" kern="1200" dirty="0" smtClean="0">
                          <a:solidFill>
                            <a:schemeClr val="dk1"/>
                          </a:solidFill>
                          <a:effectLst/>
                          <a:latin typeface="+mn-lt"/>
                          <a:ea typeface="+mn-ea"/>
                          <a:cs typeface="+mn-cs"/>
                        </a:rPr>
                        <a:t>ELEMENT B:</a:t>
                      </a:r>
                      <a:r>
                        <a:rPr lang="en-US" sz="800" kern="1200" dirty="0" smtClean="0">
                          <a:solidFill>
                            <a:schemeClr val="dk1"/>
                          </a:solidFill>
                          <a:effectLst/>
                          <a:latin typeface="+mn-lt"/>
                          <a:ea typeface="+mn-ea"/>
                          <a:cs typeface="+mn-cs"/>
                        </a:rPr>
                        <a:t> Teachers demonstrate knowledge of student literacy development in reading, writing, speaking and listening. </a:t>
                      </a:r>
                      <a:endParaRPr lang="en-US" sz="800" dirty="0" smtClean="0">
                        <a:effectLst/>
                      </a:endParaRPr>
                    </a:p>
                  </a:txBody>
                  <a:tcPr/>
                </a:tc>
                <a:tc hMerge="1">
                  <a:txBody>
                    <a:bodyPr/>
                    <a:lstStyle/>
                    <a:p>
                      <a:endParaRPr lang="en-US"/>
                    </a:p>
                  </a:txBody>
                  <a:tcPr/>
                </a:tc>
                <a:tc>
                  <a:txBody>
                    <a:bodyPr/>
                    <a:lstStyle/>
                    <a:p>
                      <a:pPr algn="ctr"/>
                      <a:endParaRPr lang="en-US" sz="1000" dirty="0">
                        <a:solidFill>
                          <a:srgbClr val="47534C"/>
                        </a:solidFill>
                      </a:endParaRPr>
                    </a:p>
                  </a:txBody>
                  <a:tcPr anchor="ctr"/>
                </a:tc>
                <a:tc>
                  <a:txBody>
                    <a:bodyPr/>
                    <a:lstStyle/>
                    <a:p>
                      <a:pPr algn="ctr"/>
                      <a:endParaRPr lang="en-US" sz="1000" dirty="0">
                        <a:solidFill>
                          <a:srgbClr val="47534C"/>
                        </a:solidFill>
                      </a:endParaRPr>
                    </a:p>
                  </a:txBody>
                  <a:tcPr anchor="ctr"/>
                </a:tc>
                <a:tc>
                  <a:txBody>
                    <a:bodyPr/>
                    <a:lstStyle/>
                    <a:p>
                      <a:pPr algn="ctr"/>
                      <a:endParaRPr lang="en-US" sz="1000" dirty="0">
                        <a:solidFill>
                          <a:srgbClr val="47534C"/>
                        </a:solidFill>
                      </a:endParaRPr>
                    </a:p>
                  </a:txBody>
                  <a:tcPr anchor="ctr"/>
                </a:tc>
                <a:tc>
                  <a:txBody>
                    <a:bodyPr/>
                    <a:lstStyle/>
                    <a:p>
                      <a:pPr algn="ctr"/>
                      <a:r>
                        <a:rPr lang="en-US" sz="1000" b="1" dirty="0" smtClean="0">
                          <a:solidFill>
                            <a:srgbClr val="47534C"/>
                          </a:solidFill>
                        </a:rPr>
                        <a:t>X</a:t>
                      </a:r>
                      <a:endParaRPr lang="en-US" sz="1000" b="1" dirty="0">
                        <a:solidFill>
                          <a:srgbClr val="47534C"/>
                        </a:solidFill>
                      </a:endParaRPr>
                    </a:p>
                  </a:txBody>
                  <a:tcPr anchor="ctr"/>
                </a:tc>
                <a:tc>
                  <a:txBody>
                    <a:bodyPr/>
                    <a:lstStyle/>
                    <a:p>
                      <a:pPr algn="ctr"/>
                      <a:endParaRPr lang="en-US" sz="1000" dirty="0">
                        <a:solidFill>
                          <a:srgbClr val="47534C"/>
                        </a:solidFill>
                      </a:endParaRPr>
                    </a:p>
                  </a:txBody>
                  <a:tcPr anchor="ctr"/>
                </a:tc>
                <a:tc>
                  <a:txBody>
                    <a:bodyPr/>
                    <a:lstStyle/>
                    <a:p>
                      <a:pPr algn="ctr"/>
                      <a:r>
                        <a:rPr lang="en-US" sz="1000" b="1" dirty="0" smtClean="0">
                          <a:solidFill>
                            <a:srgbClr val="47534C"/>
                          </a:solidFill>
                        </a:rPr>
                        <a:t>3</a:t>
                      </a:r>
                      <a:endParaRPr lang="en-US" sz="1000" b="1" dirty="0">
                        <a:solidFill>
                          <a:srgbClr val="47534C"/>
                        </a:solidFill>
                      </a:endParaRPr>
                    </a:p>
                  </a:txBody>
                  <a:tcPr anchor="ctr"/>
                </a:tc>
              </a:tr>
              <a:tr h="242119">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800" b="1" kern="1200" dirty="0" smtClean="0">
                          <a:solidFill>
                            <a:schemeClr val="dk1"/>
                          </a:solidFill>
                          <a:effectLst/>
                          <a:latin typeface="+mn-lt"/>
                          <a:ea typeface="+mn-ea"/>
                          <a:cs typeface="+mn-cs"/>
                        </a:rPr>
                        <a:t>ELEMENT C: </a:t>
                      </a:r>
                      <a:r>
                        <a:rPr lang="en-US" sz="800" kern="1200" dirty="0" smtClean="0">
                          <a:solidFill>
                            <a:schemeClr val="dk1"/>
                          </a:solidFill>
                          <a:effectLst/>
                          <a:latin typeface="+mn-lt"/>
                          <a:ea typeface="+mn-ea"/>
                          <a:cs typeface="+mn-cs"/>
                        </a:rPr>
                        <a:t>Teachers demonstrate knowledge of mathematics and understand how to promote student development in numbers and operations, algebra, geometry and measurement and data analysis and probability. </a:t>
                      </a:r>
                      <a:endParaRPr lang="en-US" sz="800" dirty="0" smtClean="0">
                        <a:effectLst/>
                      </a:endParaRPr>
                    </a:p>
                  </a:txBody>
                  <a:tcPr/>
                </a:tc>
                <a:tc hMerge="1">
                  <a:txBody>
                    <a:bodyPr/>
                    <a:lstStyle/>
                    <a:p>
                      <a:endParaRPr lang="en-US"/>
                    </a:p>
                  </a:txBody>
                  <a:tcPr/>
                </a:tc>
                <a:tc>
                  <a:txBody>
                    <a:bodyPr/>
                    <a:lstStyle/>
                    <a:p>
                      <a:pPr algn="ctr"/>
                      <a:endParaRPr lang="en-US" sz="1000" dirty="0">
                        <a:solidFill>
                          <a:srgbClr val="47534C"/>
                        </a:solidFill>
                      </a:endParaRPr>
                    </a:p>
                  </a:txBody>
                  <a:tcPr anchor="ctr"/>
                </a:tc>
                <a:tc>
                  <a:txBody>
                    <a:bodyPr/>
                    <a:lstStyle/>
                    <a:p>
                      <a:pPr algn="ctr"/>
                      <a:r>
                        <a:rPr lang="en-US" sz="1000" b="1" dirty="0" smtClean="0">
                          <a:solidFill>
                            <a:srgbClr val="47534C"/>
                          </a:solidFill>
                        </a:rPr>
                        <a:t>X</a:t>
                      </a:r>
                      <a:endParaRPr lang="en-US" sz="1000" b="1" dirty="0">
                        <a:solidFill>
                          <a:srgbClr val="47534C"/>
                        </a:solidFill>
                      </a:endParaRPr>
                    </a:p>
                  </a:txBody>
                  <a:tcPr anchor="ctr"/>
                </a:tc>
                <a:tc>
                  <a:txBody>
                    <a:bodyPr/>
                    <a:lstStyle/>
                    <a:p>
                      <a:pPr algn="ctr"/>
                      <a:endParaRPr lang="en-US" sz="1000" dirty="0">
                        <a:solidFill>
                          <a:srgbClr val="47534C"/>
                        </a:solidFill>
                      </a:endParaRPr>
                    </a:p>
                  </a:txBody>
                  <a:tcPr anchor="ctr"/>
                </a:tc>
                <a:tc>
                  <a:txBody>
                    <a:bodyPr/>
                    <a:lstStyle/>
                    <a:p>
                      <a:pPr algn="ctr"/>
                      <a:endParaRPr lang="en-US" sz="1000" dirty="0">
                        <a:solidFill>
                          <a:srgbClr val="47534C"/>
                        </a:solidFill>
                      </a:endParaRPr>
                    </a:p>
                  </a:txBody>
                  <a:tcPr anchor="ctr"/>
                </a:tc>
                <a:tc>
                  <a:txBody>
                    <a:bodyPr/>
                    <a:lstStyle/>
                    <a:p>
                      <a:pPr algn="ctr"/>
                      <a:endParaRPr lang="en-US" sz="1000" dirty="0">
                        <a:solidFill>
                          <a:srgbClr val="47534C"/>
                        </a:solidFill>
                      </a:endParaRPr>
                    </a:p>
                  </a:txBody>
                  <a:tcPr anchor="ctr"/>
                </a:tc>
                <a:tc>
                  <a:txBody>
                    <a:bodyPr/>
                    <a:lstStyle/>
                    <a:p>
                      <a:pPr algn="ctr"/>
                      <a:r>
                        <a:rPr lang="en-US" sz="1000" b="1" dirty="0" smtClean="0">
                          <a:solidFill>
                            <a:srgbClr val="47534C"/>
                          </a:solidFill>
                        </a:rPr>
                        <a:t>1</a:t>
                      </a:r>
                      <a:endParaRPr lang="en-US" sz="1000" b="1" dirty="0">
                        <a:solidFill>
                          <a:srgbClr val="47534C"/>
                        </a:solidFill>
                      </a:endParaRPr>
                    </a:p>
                  </a:txBody>
                  <a:tcPr anchor="ctr"/>
                </a:tc>
              </a:tr>
              <a:tr h="298628">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800" b="1" kern="1200" dirty="0" smtClean="0">
                          <a:solidFill>
                            <a:schemeClr val="dk1"/>
                          </a:solidFill>
                          <a:effectLst/>
                          <a:latin typeface="+mn-lt"/>
                          <a:ea typeface="+mn-ea"/>
                          <a:cs typeface="+mn-cs"/>
                        </a:rPr>
                        <a:t>ELEMENT D:</a:t>
                      </a:r>
                      <a:r>
                        <a:rPr lang="en-US" sz="800" kern="1200" dirty="0" smtClean="0">
                          <a:solidFill>
                            <a:schemeClr val="dk1"/>
                          </a:solidFill>
                          <a:effectLst/>
                          <a:latin typeface="+mn-lt"/>
                          <a:ea typeface="+mn-ea"/>
                          <a:cs typeface="+mn-cs"/>
                        </a:rPr>
                        <a:t> Teachers demonstrate knowledge of the content, central concepts, tools of inquiry, appropriate evidence-based instructional practices and specialized character of the disciplines being taught. </a:t>
                      </a:r>
                      <a:endParaRPr lang="en-US" sz="800" dirty="0" smtClean="0">
                        <a:effectLst/>
                      </a:endParaRPr>
                    </a:p>
                  </a:txBody>
                  <a:tcPr/>
                </a:tc>
                <a:tc hMerge="1">
                  <a:txBody>
                    <a:bodyPr/>
                    <a:lstStyle/>
                    <a:p>
                      <a:endParaRPr lang="en-US"/>
                    </a:p>
                  </a:txBody>
                  <a:tcPr/>
                </a:tc>
                <a:tc>
                  <a:txBody>
                    <a:bodyPr/>
                    <a:lstStyle/>
                    <a:p>
                      <a:pPr algn="ctr"/>
                      <a:endParaRPr lang="en-US" sz="1000" dirty="0">
                        <a:solidFill>
                          <a:srgbClr val="47534C"/>
                        </a:solidFill>
                      </a:endParaRPr>
                    </a:p>
                  </a:txBody>
                  <a:tcPr anchor="ctr"/>
                </a:tc>
                <a:tc>
                  <a:txBody>
                    <a:bodyPr/>
                    <a:lstStyle/>
                    <a:p>
                      <a:pPr algn="ctr"/>
                      <a:endParaRPr lang="en-US" sz="1000" dirty="0">
                        <a:solidFill>
                          <a:srgbClr val="47534C"/>
                        </a:solidFill>
                      </a:endParaRPr>
                    </a:p>
                  </a:txBody>
                  <a:tcPr anchor="ctr"/>
                </a:tc>
                <a:tc>
                  <a:txBody>
                    <a:bodyPr/>
                    <a:lstStyle/>
                    <a:p>
                      <a:pPr algn="ctr"/>
                      <a:r>
                        <a:rPr lang="en-US" sz="1000" b="1" dirty="0" smtClean="0">
                          <a:solidFill>
                            <a:srgbClr val="47534C"/>
                          </a:solidFill>
                        </a:rPr>
                        <a:t>X</a:t>
                      </a:r>
                      <a:endParaRPr lang="en-US" sz="1000" b="1" dirty="0">
                        <a:solidFill>
                          <a:srgbClr val="47534C"/>
                        </a:solidFill>
                      </a:endParaRPr>
                    </a:p>
                  </a:txBody>
                  <a:tcPr anchor="ctr"/>
                </a:tc>
                <a:tc>
                  <a:txBody>
                    <a:bodyPr/>
                    <a:lstStyle/>
                    <a:p>
                      <a:pPr algn="ctr"/>
                      <a:endParaRPr lang="en-US" sz="1000" dirty="0">
                        <a:solidFill>
                          <a:srgbClr val="47534C"/>
                        </a:solidFill>
                      </a:endParaRPr>
                    </a:p>
                  </a:txBody>
                  <a:tcPr anchor="ctr"/>
                </a:tc>
                <a:tc>
                  <a:txBody>
                    <a:bodyPr/>
                    <a:lstStyle/>
                    <a:p>
                      <a:pPr algn="ctr"/>
                      <a:endParaRPr lang="en-US" sz="1000" dirty="0">
                        <a:solidFill>
                          <a:srgbClr val="47534C"/>
                        </a:solidFill>
                      </a:endParaRPr>
                    </a:p>
                  </a:txBody>
                  <a:tcPr anchor="ctr"/>
                </a:tc>
                <a:tc>
                  <a:txBody>
                    <a:bodyPr/>
                    <a:lstStyle/>
                    <a:p>
                      <a:pPr algn="ctr"/>
                      <a:r>
                        <a:rPr lang="en-US" sz="1000" b="1" dirty="0" smtClean="0">
                          <a:solidFill>
                            <a:srgbClr val="47534C"/>
                          </a:solidFill>
                        </a:rPr>
                        <a:t>2</a:t>
                      </a:r>
                      <a:endParaRPr lang="en-US" sz="1000" b="1" dirty="0">
                        <a:solidFill>
                          <a:srgbClr val="47534C"/>
                        </a:solidFill>
                      </a:endParaRPr>
                    </a:p>
                  </a:txBody>
                  <a:tcPr anchor="ctr"/>
                </a:tc>
              </a:tr>
              <a:tr h="152488">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800" b="1" kern="1200" dirty="0" smtClean="0">
                          <a:solidFill>
                            <a:schemeClr val="dk1"/>
                          </a:solidFill>
                          <a:effectLst/>
                          <a:latin typeface="+mn-lt"/>
                          <a:ea typeface="+mn-ea"/>
                          <a:cs typeface="+mn-cs"/>
                        </a:rPr>
                        <a:t>ELEMENT E: </a:t>
                      </a:r>
                      <a:r>
                        <a:rPr lang="en-US" sz="800" kern="1200" dirty="0" smtClean="0">
                          <a:solidFill>
                            <a:schemeClr val="dk1"/>
                          </a:solidFill>
                          <a:effectLst/>
                          <a:latin typeface="+mn-lt"/>
                          <a:ea typeface="+mn-ea"/>
                          <a:cs typeface="+mn-cs"/>
                        </a:rPr>
                        <a:t>Teachers develop lessons that reflect the interconnectedness of content areas/disciplines. </a:t>
                      </a:r>
                      <a:endParaRPr lang="en-US" sz="800" dirty="0" smtClean="0">
                        <a:effectLst/>
                      </a:endParaRPr>
                    </a:p>
                  </a:txBody>
                  <a:tcPr/>
                </a:tc>
                <a:tc hMerge="1">
                  <a:txBody>
                    <a:bodyPr/>
                    <a:lstStyle/>
                    <a:p>
                      <a:endParaRPr lang="en-US"/>
                    </a:p>
                  </a:txBody>
                  <a:tcPr/>
                </a:tc>
                <a:tc>
                  <a:txBody>
                    <a:bodyPr/>
                    <a:lstStyle/>
                    <a:p>
                      <a:pPr algn="ctr"/>
                      <a:endParaRPr lang="en-US" sz="1000" dirty="0">
                        <a:solidFill>
                          <a:srgbClr val="47534C"/>
                        </a:solidFill>
                      </a:endParaRPr>
                    </a:p>
                  </a:txBody>
                  <a:tcPr anchor="ctr"/>
                </a:tc>
                <a:tc>
                  <a:txBody>
                    <a:bodyPr/>
                    <a:lstStyle/>
                    <a:p>
                      <a:pPr algn="ctr"/>
                      <a:endParaRPr lang="en-US" sz="1000" dirty="0">
                        <a:solidFill>
                          <a:srgbClr val="47534C"/>
                        </a:solidFill>
                      </a:endParaRPr>
                    </a:p>
                  </a:txBody>
                  <a:tcPr anchor="ctr"/>
                </a:tc>
                <a:tc>
                  <a:txBody>
                    <a:bodyPr/>
                    <a:lstStyle/>
                    <a:p>
                      <a:pPr algn="ctr"/>
                      <a:endParaRPr lang="en-US" sz="1000" dirty="0">
                        <a:solidFill>
                          <a:srgbClr val="47534C"/>
                        </a:solidFill>
                      </a:endParaRPr>
                    </a:p>
                  </a:txBody>
                  <a:tcPr anchor="ctr"/>
                </a:tc>
                <a:tc>
                  <a:txBody>
                    <a:bodyPr/>
                    <a:lstStyle/>
                    <a:p>
                      <a:pPr algn="ctr"/>
                      <a:r>
                        <a:rPr lang="en-US" sz="1000" b="1" dirty="0" smtClean="0">
                          <a:solidFill>
                            <a:srgbClr val="47534C"/>
                          </a:solidFill>
                        </a:rPr>
                        <a:t>X</a:t>
                      </a:r>
                      <a:endParaRPr lang="en-US" sz="1000" b="1" dirty="0">
                        <a:solidFill>
                          <a:srgbClr val="47534C"/>
                        </a:solidFill>
                      </a:endParaRPr>
                    </a:p>
                  </a:txBody>
                  <a:tcPr anchor="ctr"/>
                </a:tc>
                <a:tc>
                  <a:txBody>
                    <a:bodyPr/>
                    <a:lstStyle/>
                    <a:p>
                      <a:pPr algn="ctr"/>
                      <a:endParaRPr lang="en-US" sz="1000" dirty="0">
                        <a:solidFill>
                          <a:srgbClr val="47534C"/>
                        </a:solidFill>
                      </a:endParaRPr>
                    </a:p>
                  </a:txBody>
                  <a:tcPr anchor="ctr"/>
                </a:tc>
                <a:tc>
                  <a:txBody>
                    <a:bodyPr/>
                    <a:lstStyle/>
                    <a:p>
                      <a:pPr algn="ctr"/>
                      <a:r>
                        <a:rPr lang="en-US" sz="1000" b="1" dirty="0" smtClean="0">
                          <a:solidFill>
                            <a:srgbClr val="47534C"/>
                          </a:solidFill>
                        </a:rPr>
                        <a:t>3</a:t>
                      </a:r>
                      <a:endParaRPr lang="en-US" sz="1000" b="1" dirty="0">
                        <a:solidFill>
                          <a:srgbClr val="47534C"/>
                        </a:solidFill>
                      </a:endParaRPr>
                    </a:p>
                  </a:txBody>
                  <a:tcPr anchor="ctr"/>
                </a:tc>
              </a:tr>
              <a:tr h="192357">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mn-lt"/>
                          <a:ea typeface="+mn-ea"/>
                          <a:cs typeface="+mn-cs"/>
                        </a:rPr>
                        <a:t>ELEMENT F:</a:t>
                      </a:r>
                      <a:r>
                        <a:rPr lang="en-US" sz="1000" kern="1200" dirty="0" smtClean="0">
                          <a:solidFill>
                            <a:schemeClr val="dk1"/>
                          </a:solidFill>
                          <a:effectLst/>
                          <a:latin typeface="+mn-lt"/>
                          <a:ea typeface="+mn-ea"/>
                          <a:cs typeface="+mn-cs"/>
                        </a:rPr>
                        <a:t> Teachers make instruction and content relevant to students and take actions to connect students’ background and contextual knowledge with new information being taught. </a:t>
                      </a:r>
                      <a:endParaRPr lang="en-US" sz="1000" dirty="0" smtClean="0">
                        <a:effectLst/>
                      </a:endParaRPr>
                    </a:p>
                  </a:txBody>
                  <a:tcPr/>
                </a:tc>
                <a:tc hMerge="1">
                  <a:txBody>
                    <a:bodyPr/>
                    <a:lstStyle/>
                    <a:p>
                      <a:endParaRPr lang="en-US"/>
                    </a:p>
                  </a:txBody>
                  <a:tcPr/>
                </a:tc>
                <a:tc>
                  <a:txBody>
                    <a:bodyPr/>
                    <a:lstStyle/>
                    <a:p>
                      <a:pPr algn="ctr"/>
                      <a:endParaRPr lang="en-US" sz="1000" dirty="0">
                        <a:solidFill>
                          <a:srgbClr val="47534C"/>
                        </a:solidFill>
                      </a:endParaRPr>
                    </a:p>
                  </a:txBody>
                  <a:tcPr anchor="ctr"/>
                </a:tc>
                <a:tc>
                  <a:txBody>
                    <a:bodyPr/>
                    <a:lstStyle/>
                    <a:p>
                      <a:pPr algn="ctr"/>
                      <a:endParaRPr lang="en-US" sz="1000" dirty="0">
                        <a:solidFill>
                          <a:srgbClr val="47534C"/>
                        </a:solidFill>
                      </a:endParaRPr>
                    </a:p>
                  </a:txBody>
                  <a:tcPr anchor="ctr"/>
                </a:tc>
                <a:tc>
                  <a:txBody>
                    <a:bodyPr/>
                    <a:lstStyle/>
                    <a:p>
                      <a:pPr algn="ctr"/>
                      <a:r>
                        <a:rPr lang="en-US" sz="1000" b="1" dirty="0" smtClean="0">
                          <a:solidFill>
                            <a:srgbClr val="47534C"/>
                          </a:solidFill>
                        </a:rPr>
                        <a:t>X</a:t>
                      </a:r>
                      <a:endParaRPr lang="en-US" sz="1000" b="1" dirty="0">
                        <a:solidFill>
                          <a:srgbClr val="47534C"/>
                        </a:solidFill>
                      </a:endParaRPr>
                    </a:p>
                  </a:txBody>
                  <a:tcPr anchor="ctr"/>
                </a:tc>
                <a:tc>
                  <a:txBody>
                    <a:bodyPr/>
                    <a:lstStyle/>
                    <a:p>
                      <a:pPr algn="ctr"/>
                      <a:endParaRPr lang="en-US" sz="1000" dirty="0">
                        <a:solidFill>
                          <a:srgbClr val="47534C"/>
                        </a:solidFill>
                      </a:endParaRPr>
                    </a:p>
                  </a:txBody>
                  <a:tcPr anchor="ctr"/>
                </a:tc>
                <a:tc>
                  <a:txBody>
                    <a:bodyPr/>
                    <a:lstStyle/>
                    <a:p>
                      <a:pPr algn="ctr"/>
                      <a:endParaRPr lang="en-US" sz="1000" dirty="0">
                        <a:solidFill>
                          <a:srgbClr val="47534C"/>
                        </a:solidFill>
                      </a:endParaRPr>
                    </a:p>
                  </a:txBody>
                  <a:tcPr anchor="ctr"/>
                </a:tc>
                <a:tc>
                  <a:txBody>
                    <a:bodyPr/>
                    <a:lstStyle/>
                    <a:p>
                      <a:pPr algn="ctr"/>
                      <a:r>
                        <a:rPr lang="en-US" sz="1000" b="1" dirty="0" smtClean="0">
                          <a:solidFill>
                            <a:srgbClr val="47534C"/>
                          </a:solidFill>
                        </a:rPr>
                        <a:t>2</a:t>
                      </a:r>
                      <a:endParaRPr lang="en-US" sz="1000" b="1" dirty="0">
                        <a:solidFill>
                          <a:srgbClr val="47534C"/>
                        </a:solidFill>
                      </a:endParaRPr>
                    </a:p>
                  </a:txBody>
                  <a:tcPr anchor="ctr"/>
                </a:tc>
              </a:tr>
              <a:tr h="174397">
                <a:tc gridSpan="7">
                  <a:txBody>
                    <a:bodyPr/>
                    <a:lstStyle/>
                    <a:p>
                      <a:pPr algn="r"/>
                      <a:r>
                        <a:rPr lang="en-US" sz="1200" b="1" dirty="0" smtClean="0"/>
                        <a:t>Total Points for Standard I</a:t>
                      </a:r>
                      <a:endParaRPr lang="en-US" sz="1200" b="1" dirty="0"/>
                    </a:p>
                  </a:txBody>
                  <a:tcPr anchor="ct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pPr algn="ctr"/>
                      <a:endParaRPr lang="en-US" sz="1200" b="1" dirty="0">
                        <a:solidFill>
                          <a:srgbClr val="47534C"/>
                        </a:solidFill>
                      </a:endParaRPr>
                    </a:p>
                  </a:txBody>
                  <a:tcPr anchor="ctr"/>
                </a:tc>
              </a:tr>
              <a:tr h="852153">
                <a:tc gridSpan="2">
                  <a:txBody>
                    <a:bodyPr/>
                    <a:lstStyle/>
                    <a:p>
                      <a:r>
                        <a:rPr lang="en-US" sz="1000" b="1" dirty="0" smtClean="0"/>
                        <a:t>Determining Converted Score for Individual Standard</a:t>
                      </a:r>
                      <a:r>
                        <a:rPr lang="en-US" sz="1000" b="1" baseline="0" dirty="0" smtClean="0"/>
                        <a:t>:</a:t>
                      </a:r>
                    </a:p>
                    <a:p>
                      <a:pPr marL="228600" indent="-228600">
                        <a:buFont typeface="+mj-lt"/>
                        <a:buAutoNum type="arabicPeriod"/>
                      </a:pPr>
                      <a:r>
                        <a:rPr lang="en-US" sz="1000" b="0" u="sng" dirty="0" smtClean="0"/>
                        <a:t>108 Total Points</a:t>
                      </a:r>
                      <a:r>
                        <a:rPr lang="en-US" sz="1000" b="0" u="sng" baseline="0" dirty="0" smtClean="0"/>
                        <a:t> available for Standard</a:t>
                      </a:r>
                    </a:p>
                    <a:p>
                      <a:pPr marL="0" indent="0">
                        <a:buFontTx/>
                        <a:buNone/>
                      </a:pPr>
                      <a:r>
                        <a:rPr lang="en-US" sz="1000" b="0" u="none" baseline="0" dirty="0" smtClean="0"/>
                        <a:t>           4 Points per Element X 6 Elements</a:t>
                      </a:r>
                    </a:p>
                    <a:p>
                      <a:pPr marL="228600" indent="-228600">
                        <a:buFont typeface="+mj-lt"/>
                        <a:buAutoNum type="arabicPeriod" startAt="2"/>
                      </a:pPr>
                      <a:r>
                        <a:rPr lang="en-US" sz="1000" b="0" u="none" baseline="0" dirty="0" smtClean="0"/>
                        <a:t>Multiply Result of Step 1 by Total Points Points Earned for Standard</a:t>
                      </a:r>
                    </a:p>
                    <a:p>
                      <a:pPr marL="228600" indent="-228600">
                        <a:buFont typeface="+mj-lt"/>
                        <a:buAutoNum type="arabicPeriod" startAt="2"/>
                      </a:pPr>
                      <a:r>
                        <a:rPr lang="en-US" sz="1000" b="0" u="none" baseline="0" dirty="0" smtClean="0"/>
                        <a:t>Result is the Converted Score for the Individual Standard.</a:t>
                      </a:r>
                    </a:p>
                    <a:p>
                      <a:pPr marL="0" indent="0">
                        <a:buFont typeface="+mj-lt"/>
                        <a:buNone/>
                      </a:pPr>
                      <a:endParaRPr lang="en-US" sz="1000" b="0" u="none" baseline="0" dirty="0" smtClean="0"/>
                    </a:p>
                  </a:txBody>
                  <a:tcPr/>
                </a:tc>
                <a:tc hMerge="1">
                  <a:txBody>
                    <a:bodyPr/>
                    <a:lstStyle/>
                    <a:p>
                      <a:endParaRPr lang="en-US"/>
                    </a:p>
                  </a:txBody>
                  <a:tcPr/>
                </a:tc>
                <a:tc gridSpan="6">
                  <a:txBody>
                    <a:bodyPr/>
                    <a:lstStyle/>
                    <a:p>
                      <a:pPr algn="ctr"/>
                      <a:endParaRPr lang="en-US" sz="1200" b="1" dirty="0" smtClean="0"/>
                    </a:p>
                  </a:txBody>
                  <a:tcPr anchor="ct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pPr algn="ctr"/>
                      <a:endParaRPr lang="en-US" b="1" dirty="0"/>
                    </a:p>
                  </a:txBody>
                  <a:tcPr anchor="ctr"/>
                </a:tc>
              </a:tr>
              <a:tr h="496620">
                <a:tc>
                  <a:txBody>
                    <a:bodyPr/>
                    <a:lstStyle/>
                    <a:p>
                      <a:r>
                        <a:rPr lang="en-US" sz="1400" b="1" baseline="0" dirty="0" smtClean="0"/>
                        <a:t>Overall Standard Rating:</a:t>
                      </a:r>
                      <a:endParaRPr lang="en-US" sz="1400" b="1" baseline="0" dirty="0" smtClean="0">
                        <a:solidFill>
                          <a:srgbClr val="FF0000"/>
                        </a:solidFill>
                      </a:endParaRPr>
                    </a:p>
                  </a:txBody>
                  <a:tcPr/>
                </a:tc>
                <a:tc gridSpan="7">
                  <a:txBody>
                    <a:bodyPr/>
                    <a:lstStyle/>
                    <a:p>
                      <a:r>
                        <a:rPr lang="en-US" sz="1400" b="1" baseline="0" dirty="0" smtClean="0"/>
                        <a:t>Converted Score for Standard:</a:t>
                      </a:r>
                      <a:endParaRPr lang="en-US" sz="1800" b="1" baseline="0" dirty="0" smtClean="0">
                        <a:solidFill>
                          <a:srgbClr val="FF0000"/>
                        </a:solidFill>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bl>
          </a:graphicData>
        </a:graphic>
      </p:graphicFrame>
      <p:sp>
        <p:nvSpPr>
          <p:cNvPr id="6" name="TextBox 5"/>
          <p:cNvSpPr txBox="1"/>
          <p:nvPr/>
        </p:nvSpPr>
        <p:spPr>
          <a:xfrm>
            <a:off x="6580167" y="4322388"/>
            <a:ext cx="1404251" cy="338554"/>
          </a:xfrm>
          <a:prstGeom prst="rect">
            <a:avLst/>
          </a:prstGeom>
          <a:noFill/>
          <a:ln w="12700" cmpd="sng">
            <a:solidFill>
              <a:srgbClr val="FF0000"/>
            </a:solidFill>
          </a:ln>
        </p:spPr>
        <p:txBody>
          <a:bodyPr wrap="square" rtlCol="0" anchor="ctr">
            <a:spAutoFit/>
          </a:bodyPr>
          <a:lstStyle/>
          <a:p>
            <a:pPr algn="ctr"/>
            <a:r>
              <a:rPr lang="en-US" sz="1600" b="1" dirty="0" smtClean="0">
                <a:solidFill>
                  <a:srgbClr val="FF0000"/>
                </a:solidFill>
              </a:rPr>
              <a:t>108 / 24 = 4.5</a:t>
            </a:r>
            <a:endParaRPr lang="en-US" sz="1600" b="1" dirty="0">
              <a:solidFill>
                <a:srgbClr val="FF0000"/>
              </a:solidFill>
            </a:endParaRPr>
          </a:p>
        </p:txBody>
      </p:sp>
      <p:sp>
        <p:nvSpPr>
          <p:cNvPr id="7" name="TextBox 6"/>
          <p:cNvSpPr txBox="1"/>
          <p:nvPr/>
        </p:nvSpPr>
        <p:spPr>
          <a:xfrm>
            <a:off x="6580167" y="4740391"/>
            <a:ext cx="1404251" cy="338554"/>
          </a:xfrm>
          <a:prstGeom prst="rect">
            <a:avLst/>
          </a:prstGeom>
          <a:noFill/>
          <a:ln w="12700" cmpd="sng">
            <a:solidFill>
              <a:srgbClr val="FF0000"/>
            </a:solidFill>
          </a:ln>
        </p:spPr>
        <p:txBody>
          <a:bodyPr wrap="none" rtlCol="0" anchor="ctr">
            <a:spAutoFit/>
          </a:bodyPr>
          <a:lstStyle/>
          <a:p>
            <a:pPr algn="ctr"/>
            <a:r>
              <a:rPr lang="en-US" sz="1600" b="1" dirty="0" smtClean="0">
                <a:solidFill>
                  <a:srgbClr val="FF0000"/>
                </a:solidFill>
              </a:rPr>
              <a:t>4.5 x 13 = 58.5 </a:t>
            </a:r>
            <a:endParaRPr lang="en-US" sz="1600" b="1" dirty="0">
              <a:solidFill>
                <a:srgbClr val="FF0000"/>
              </a:solidFill>
            </a:endParaRPr>
          </a:p>
        </p:txBody>
      </p:sp>
      <p:sp>
        <p:nvSpPr>
          <p:cNvPr id="8" name="TextBox 7"/>
          <p:cNvSpPr txBox="1"/>
          <p:nvPr/>
        </p:nvSpPr>
        <p:spPr>
          <a:xfrm>
            <a:off x="2986072" y="5246344"/>
            <a:ext cx="1114984" cy="369332"/>
          </a:xfrm>
          <a:prstGeom prst="rect">
            <a:avLst/>
          </a:prstGeom>
          <a:noFill/>
          <a:ln w="12700" cmpd="sng">
            <a:solidFill>
              <a:srgbClr val="FF0000"/>
            </a:solidFill>
          </a:ln>
        </p:spPr>
        <p:txBody>
          <a:bodyPr wrap="none" rtlCol="0">
            <a:spAutoFit/>
          </a:bodyPr>
          <a:lstStyle/>
          <a:p>
            <a:r>
              <a:rPr lang="en-US" b="1" dirty="0" smtClean="0">
                <a:solidFill>
                  <a:srgbClr val="FF0000"/>
                </a:solidFill>
              </a:rPr>
              <a:t>Proficient</a:t>
            </a:r>
            <a:endParaRPr lang="en-US" b="1" dirty="0">
              <a:solidFill>
                <a:srgbClr val="FF0000"/>
              </a:solidFill>
            </a:endParaRPr>
          </a:p>
        </p:txBody>
      </p:sp>
      <p:sp>
        <p:nvSpPr>
          <p:cNvPr id="9" name="TextBox 8"/>
          <p:cNvSpPr txBox="1"/>
          <p:nvPr/>
        </p:nvSpPr>
        <p:spPr>
          <a:xfrm>
            <a:off x="7363842" y="5246344"/>
            <a:ext cx="593920" cy="369332"/>
          </a:xfrm>
          <a:prstGeom prst="rect">
            <a:avLst/>
          </a:prstGeom>
          <a:noFill/>
          <a:ln w="19050" cmpd="sng">
            <a:solidFill>
              <a:srgbClr val="FF0000"/>
            </a:solidFill>
          </a:ln>
        </p:spPr>
        <p:txBody>
          <a:bodyPr wrap="none" rtlCol="0">
            <a:spAutoFit/>
          </a:bodyPr>
          <a:lstStyle/>
          <a:p>
            <a:r>
              <a:rPr lang="en-US" b="1" dirty="0" smtClean="0">
                <a:solidFill>
                  <a:srgbClr val="FF0000"/>
                </a:solidFill>
              </a:rPr>
              <a:t>58.5</a:t>
            </a:r>
            <a:endParaRPr lang="en-US" b="1" dirty="0">
              <a:solidFill>
                <a:srgbClr val="FF0000"/>
              </a:solidFill>
            </a:endParaRPr>
          </a:p>
        </p:txBody>
      </p:sp>
      <p:sp>
        <p:nvSpPr>
          <p:cNvPr id="3" name="TextBox 2"/>
          <p:cNvSpPr txBox="1"/>
          <p:nvPr/>
        </p:nvSpPr>
        <p:spPr>
          <a:xfrm>
            <a:off x="8026400" y="3924300"/>
            <a:ext cx="340658" cy="276999"/>
          </a:xfrm>
          <a:prstGeom prst="rect">
            <a:avLst/>
          </a:prstGeom>
          <a:noFill/>
        </p:spPr>
        <p:txBody>
          <a:bodyPr wrap="none" rtlCol="0">
            <a:spAutoFit/>
          </a:bodyPr>
          <a:lstStyle/>
          <a:p>
            <a:r>
              <a:rPr lang="en-US" sz="1200" b="1" dirty="0" smtClean="0">
                <a:solidFill>
                  <a:srgbClr val="FF0000"/>
                </a:solidFill>
              </a:rPr>
              <a:t>13</a:t>
            </a:r>
            <a:endParaRPr lang="en-US" sz="1200" b="1" dirty="0">
              <a:solidFill>
                <a:srgbClr val="FF0000"/>
              </a:solidFill>
            </a:endParaRPr>
          </a:p>
        </p:txBody>
      </p:sp>
    </p:spTree>
    <p:extLst>
      <p:ext uri="{BB962C8B-B14F-4D97-AF65-F5344CB8AC3E}">
        <p14:creationId xmlns:p14="http://schemas.microsoft.com/office/powerpoint/2010/main" val="1489189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ssolv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dissolv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dissolve">
                                      <p:cBhvr>
                                        <p:cTn id="20" dur="500"/>
                                        <p:tgtEl>
                                          <p:spTgt spid="7"/>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dissolve">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80068"/>
            <a:ext cx="8229600" cy="1143000"/>
          </a:xfrm>
        </p:spPr>
        <p:txBody>
          <a:bodyPr>
            <a:noAutofit/>
          </a:bodyPr>
          <a:lstStyle/>
          <a:p>
            <a:r>
              <a:rPr lang="en-US" dirty="0" smtClean="0"/>
              <a:t>Calculating Overall Professional Practices  Score &amp; Rating</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42423365"/>
              </p:ext>
            </p:extLst>
          </p:nvPr>
        </p:nvGraphicFramePr>
        <p:xfrm>
          <a:off x="457200" y="1557211"/>
          <a:ext cx="8214513" cy="2335295"/>
        </p:xfrm>
        <a:graphic>
          <a:graphicData uri="http://schemas.openxmlformats.org/drawingml/2006/table">
            <a:tbl>
              <a:tblPr firstRow="1" bandRow="1">
                <a:tableStyleId>{5C22544A-7EE6-4342-B048-85BDC9FD1C3A}</a:tableStyleId>
              </a:tblPr>
              <a:tblGrid>
                <a:gridCol w="4028663"/>
                <a:gridCol w="2092925"/>
                <a:gridCol w="2092925"/>
              </a:tblGrid>
              <a:tr h="354096">
                <a:tc>
                  <a:txBody>
                    <a:bodyPr/>
                    <a:lstStyle/>
                    <a:p>
                      <a:pPr algn="ctr"/>
                      <a:r>
                        <a:rPr lang="en-US" dirty="0" smtClean="0"/>
                        <a:t>Standard</a:t>
                      </a:r>
                      <a:endParaRPr lang="en-US" dirty="0"/>
                    </a:p>
                  </a:txBody>
                  <a:tcPr anchor="ctr"/>
                </a:tc>
                <a:tc>
                  <a:txBody>
                    <a:bodyPr/>
                    <a:lstStyle/>
                    <a:p>
                      <a:pPr algn="ctr"/>
                      <a:r>
                        <a:rPr lang="en-US" dirty="0" smtClean="0"/>
                        <a:t>Total Points Earned</a:t>
                      </a:r>
                      <a:endParaRPr lang="en-US" dirty="0"/>
                    </a:p>
                  </a:txBody>
                  <a:tcPr anchor="ctr"/>
                </a:tc>
                <a:tc>
                  <a:txBody>
                    <a:bodyPr/>
                    <a:lstStyle/>
                    <a:p>
                      <a:pPr algn="ctr"/>
                      <a:r>
                        <a:rPr lang="en-US" dirty="0" smtClean="0"/>
                        <a:t>Rating</a:t>
                      </a:r>
                      <a:endParaRPr lang="en-US" dirty="0"/>
                    </a:p>
                  </a:txBody>
                  <a:tcPr anchor="ctr"/>
                </a:tc>
              </a:tr>
              <a:tr h="291038">
                <a:tc>
                  <a:txBody>
                    <a:bodyPr/>
                    <a:lstStyle/>
                    <a:p>
                      <a:pPr marL="285750" marR="0" indent="-285750" algn="l" defTabSz="457200" rtl="0" eaLnBrk="1" fontAlgn="auto" latinLnBrk="0" hangingPunct="1">
                        <a:lnSpc>
                          <a:spcPct val="100000"/>
                        </a:lnSpc>
                        <a:spcBef>
                          <a:spcPts val="0"/>
                        </a:spcBef>
                        <a:spcAft>
                          <a:spcPts val="0"/>
                        </a:spcAft>
                        <a:buClrTx/>
                        <a:buSzTx/>
                        <a:buFont typeface="+mj-lt"/>
                        <a:buAutoNum type="romanUcPeriod"/>
                        <a:tabLst/>
                        <a:defRPr/>
                      </a:pPr>
                      <a:r>
                        <a:rPr lang="en-US" sz="1000" kern="1200" baseline="0" dirty="0" smtClean="0">
                          <a:solidFill>
                            <a:schemeClr val="dk1"/>
                          </a:solidFill>
                          <a:effectLst/>
                          <a:latin typeface="+mn-lt"/>
                          <a:ea typeface="+mn-ea"/>
                          <a:cs typeface="+mn-cs"/>
                        </a:rPr>
                        <a:t>M</a:t>
                      </a:r>
                      <a:r>
                        <a:rPr lang="en-US" sz="1000" kern="1200" dirty="0" smtClean="0">
                          <a:solidFill>
                            <a:schemeClr val="dk1"/>
                          </a:solidFill>
                          <a:effectLst/>
                          <a:latin typeface="+mn-lt"/>
                          <a:ea typeface="+mn-ea"/>
                          <a:cs typeface="+mn-cs"/>
                        </a:rPr>
                        <a:t>astery of and pedagogical expertise in the content they teach.</a:t>
                      </a:r>
                      <a:endParaRPr lang="en-US" sz="1000" dirty="0" smtClean="0"/>
                    </a:p>
                  </a:txBody>
                  <a:tcPr anchor="ctr"/>
                </a:tc>
                <a:tc>
                  <a:txBody>
                    <a:bodyPr/>
                    <a:lstStyle/>
                    <a:p>
                      <a:pPr algn="ctr"/>
                      <a:r>
                        <a:rPr lang="en-US" sz="1400" b="1" dirty="0" smtClean="0"/>
                        <a:t>58.5</a:t>
                      </a:r>
                    </a:p>
                  </a:txBody>
                  <a:tcPr anchor="ctr"/>
                </a:tc>
                <a:tc>
                  <a:txBody>
                    <a:bodyPr/>
                    <a:lstStyle/>
                    <a:p>
                      <a:pPr algn="ctr"/>
                      <a:r>
                        <a:rPr lang="en-US" sz="1400" b="1" dirty="0" smtClean="0"/>
                        <a:t>Proficient</a:t>
                      </a:r>
                      <a:endParaRPr lang="en-US" sz="1400" b="1" dirty="0"/>
                    </a:p>
                  </a:txBody>
                  <a:tcPr anchor="ctr"/>
                </a:tc>
              </a:tr>
              <a:tr h="378349">
                <a:tc>
                  <a:txBody>
                    <a:bodyPr/>
                    <a:lstStyle/>
                    <a:p>
                      <a:pPr marL="285750" marR="0" indent="-285750" algn="l" defTabSz="457200" rtl="0" eaLnBrk="1" fontAlgn="auto" latinLnBrk="0" hangingPunct="1">
                        <a:lnSpc>
                          <a:spcPct val="100000"/>
                        </a:lnSpc>
                        <a:spcBef>
                          <a:spcPts val="0"/>
                        </a:spcBef>
                        <a:spcAft>
                          <a:spcPts val="0"/>
                        </a:spcAft>
                        <a:buClrTx/>
                        <a:buSzTx/>
                        <a:buFont typeface="+mj-lt"/>
                        <a:buAutoNum type="romanUcPeriod" startAt="2"/>
                        <a:tabLst/>
                        <a:defRPr/>
                      </a:pPr>
                      <a:r>
                        <a:rPr lang="en-US" sz="1000" kern="1200" dirty="0" smtClean="0">
                          <a:solidFill>
                            <a:schemeClr val="dk1"/>
                          </a:solidFill>
                          <a:effectLst/>
                          <a:latin typeface="+mn-lt"/>
                          <a:ea typeface="+mn-ea"/>
                          <a:cs typeface="+mn-cs"/>
                        </a:rPr>
                        <a:t>Safe, inclusive and respectful learning environment for a diverse population of students.</a:t>
                      </a:r>
                      <a:endParaRPr lang="en-US" sz="1000" dirty="0" smtClean="0"/>
                    </a:p>
                  </a:txBody>
                  <a:tcPr anchor="ctr"/>
                </a:tc>
                <a:tc>
                  <a:txBody>
                    <a:bodyPr/>
                    <a:lstStyle/>
                    <a:p>
                      <a:pPr algn="ctr"/>
                      <a:r>
                        <a:rPr lang="en-US" sz="1400" b="1" dirty="0" smtClean="0"/>
                        <a:t>79.5</a:t>
                      </a:r>
                      <a:endParaRPr lang="en-US" sz="1400" b="1" dirty="0"/>
                    </a:p>
                  </a:txBody>
                  <a:tcPr anchor="ctr"/>
                </a:tc>
                <a:tc>
                  <a:txBody>
                    <a:bodyPr/>
                    <a:lstStyle/>
                    <a:p>
                      <a:pPr algn="ctr"/>
                      <a:r>
                        <a:rPr lang="en-US" sz="1400" b="1" dirty="0" smtClean="0"/>
                        <a:t>Accomplished</a:t>
                      </a:r>
                      <a:endParaRPr lang="en-US" sz="1400" b="1" dirty="0"/>
                    </a:p>
                  </a:txBody>
                  <a:tcPr anchor="ctr"/>
                </a:tc>
              </a:tr>
              <a:tr h="291038">
                <a:tc>
                  <a:txBody>
                    <a:bodyPr/>
                    <a:lstStyle/>
                    <a:p>
                      <a:pPr marL="285750" marR="0" indent="-285750" algn="l" defTabSz="457200" rtl="0" eaLnBrk="1" fontAlgn="auto" latinLnBrk="0" hangingPunct="1">
                        <a:lnSpc>
                          <a:spcPct val="100000"/>
                        </a:lnSpc>
                        <a:spcBef>
                          <a:spcPts val="0"/>
                        </a:spcBef>
                        <a:spcAft>
                          <a:spcPts val="0"/>
                        </a:spcAft>
                        <a:buClrTx/>
                        <a:buSzTx/>
                        <a:buFont typeface="+mj-lt"/>
                        <a:buAutoNum type="romanUcPeriod" startAt="3"/>
                        <a:tabLst/>
                        <a:defRPr/>
                      </a:pPr>
                      <a:r>
                        <a:rPr lang="en-US" sz="1000" kern="1200" dirty="0" smtClean="0">
                          <a:solidFill>
                            <a:schemeClr val="dk1"/>
                          </a:solidFill>
                          <a:effectLst/>
                          <a:latin typeface="+mn-lt"/>
                          <a:ea typeface="+mn-ea"/>
                          <a:cs typeface="+mn-cs"/>
                        </a:rPr>
                        <a:t>Effective Instruction and an Environment that Facilitates Learning</a:t>
                      </a:r>
                      <a:endParaRPr lang="en-US" sz="1000" dirty="0" smtClean="0"/>
                    </a:p>
                  </a:txBody>
                  <a:tcPr anchor="ctr"/>
                </a:tc>
                <a:tc>
                  <a:txBody>
                    <a:bodyPr/>
                    <a:lstStyle/>
                    <a:p>
                      <a:pPr algn="ctr"/>
                      <a:r>
                        <a:rPr lang="en-US" sz="1400" b="1" dirty="0" smtClean="0"/>
                        <a:t>72</a:t>
                      </a:r>
                      <a:endParaRPr lang="en-US" sz="1400" b="1" dirty="0"/>
                    </a:p>
                  </a:txBody>
                  <a:tcPr anchor="ctr"/>
                </a:tc>
                <a:tc>
                  <a:txBody>
                    <a:bodyPr/>
                    <a:lstStyle/>
                    <a:p>
                      <a:pPr algn="ctr"/>
                      <a:r>
                        <a:rPr lang="en-US" sz="1400" b="1" dirty="0" smtClean="0"/>
                        <a:t>Accomplished</a:t>
                      </a:r>
                      <a:endParaRPr lang="en-US" sz="1400" b="1" dirty="0"/>
                    </a:p>
                  </a:txBody>
                  <a:tcPr anchor="ctr"/>
                </a:tc>
              </a:tr>
              <a:tr h="291038">
                <a:tc>
                  <a:txBody>
                    <a:bodyPr/>
                    <a:lstStyle/>
                    <a:p>
                      <a:pPr marL="285750" marR="0" indent="-285750" algn="l" defTabSz="457200" rtl="0" eaLnBrk="1" fontAlgn="auto" latinLnBrk="0" hangingPunct="1">
                        <a:lnSpc>
                          <a:spcPct val="100000"/>
                        </a:lnSpc>
                        <a:spcBef>
                          <a:spcPts val="0"/>
                        </a:spcBef>
                        <a:spcAft>
                          <a:spcPts val="0"/>
                        </a:spcAft>
                        <a:buClrTx/>
                        <a:buSzTx/>
                        <a:buFont typeface="+mj-lt"/>
                        <a:buAutoNum type="romanUcPeriod" startAt="4"/>
                        <a:tabLst/>
                        <a:defRPr/>
                      </a:pPr>
                      <a:r>
                        <a:rPr lang="en-US" sz="1000" dirty="0" smtClean="0"/>
                        <a:t>R</a:t>
                      </a:r>
                      <a:r>
                        <a:rPr lang="en-US" sz="1000" kern="1200" dirty="0" smtClean="0">
                          <a:solidFill>
                            <a:schemeClr val="dk1"/>
                          </a:solidFill>
                          <a:effectLst/>
                          <a:latin typeface="+mn-lt"/>
                          <a:ea typeface="+mn-ea"/>
                          <a:cs typeface="+mn-cs"/>
                        </a:rPr>
                        <a:t>eflection on Practice </a:t>
                      </a:r>
                      <a:endParaRPr lang="en-US" sz="1000" dirty="0" smtClean="0"/>
                    </a:p>
                  </a:txBody>
                  <a:tcPr anchor="ctr"/>
                </a:tc>
                <a:tc>
                  <a:txBody>
                    <a:bodyPr/>
                    <a:lstStyle/>
                    <a:p>
                      <a:pPr algn="ctr"/>
                      <a:r>
                        <a:rPr lang="en-US" sz="1400" b="1" dirty="0" smtClean="0"/>
                        <a:t>42</a:t>
                      </a:r>
                      <a:endParaRPr lang="en-US" sz="1400" b="1" dirty="0"/>
                    </a:p>
                  </a:txBody>
                  <a:tcPr anchor="ctr"/>
                </a:tc>
                <a:tc>
                  <a:txBody>
                    <a:bodyPr/>
                    <a:lstStyle/>
                    <a:p>
                      <a:pPr algn="ctr"/>
                      <a:r>
                        <a:rPr lang="en-US" sz="1400" b="1" dirty="0" smtClean="0"/>
                        <a:t>Partially</a:t>
                      </a:r>
                      <a:r>
                        <a:rPr lang="en-US" sz="1400" b="1" baseline="0" dirty="0" smtClean="0"/>
                        <a:t> Proficient</a:t>
                      </a:r>
                      <a:endParaRPr lang="en-US" sz="1400" b="1" dirty="0"/>
                    </a:p>
                  </a:txBody>
                  <a:tcPr anchor="ctr"/>
                </a:tc>
              </a:tr>
              <a:tr h="291038">
                <a:tc>
                  <a:txBody>
                    <a:bodyPr/>
                    <a:lstStyle/>
                    <a:p>
                      <a:pPr marL="285750" indent="-285750" algn="l">
                        <a:buFont typeface="+mj-lt"/>
                        <a:buAutoNum type="romanUcPeriod" startAt="5"/>
                      </a:pPr>
                      <a:r>
                        <a:rPr lang="en-US" sz="1000" dirty="0" smtClean="0"/>
                        <a:t>Leadership</a:t>
                      </a:r>
                      <a:endParaRPr lang="en-US" sz="1000" dirty="0"/>
                    </a:p>
                  </a:txBody>
                  <a:tcPr anchor="ctr"/>
                </a:tc>
                <a:tc>
                  <a:txBody>
                    <a:bodyPr/>
                    <a:lstStyle/>
                    <a:p>
                      <a:pPr algn="ctr"/>
                      <a:r>
                        <a:rPr lang="en-US" sz="1400" b="1" dirty="0" smtClean="0"/>
                        <a:t>47.75</a:t>
                      </a:r>
                      <a:endParaRPr lang="en-US" sz="1400" b="1" dirty="0"/>
                    </a:p>
                  </a:txBody>
                  <a:tcPr anchor="ctr"/>
                </a:tc>
                <a:tc>
                  <a:txBody>
                    <a:bodyPr/>
                    <a:lstStyle/>
                    <a:p>
                      <a:pPr algn="ctr"/>
                      <a:r>
                        <a:rPr lang="en-US" sz="1400" b="1" dirty="0" smtClean="0"/>
                        <a:t>Proficient</a:t>
                      </a:r>
                      <a:endParaRPr lang="en-US" sz="1400" b="1" dirty="0"/>
                    </a:p>
                  </a:txBody>
                  <a:tcPr anchor="ctr"/>
                </a:tc>
              </a:tr>
              <a:tr h="354096">
                <a:tc>
                  <a:txBody>
                    <a:bodyPr/>
                    <a:lstStyle/>
                    <a:p>
                      <a:pPr marL="0" indent="0" algn="r">
                        <a:buFont typeface="+mj-lt"/>
                        <a:buNone/>
                      </a:pPr>
                      <a:r>
                        <a:rPr lang="en-US" sz="1400" b="1" dirty="0" smtClean="0"/>
                        <a:t>Total Points</a:t>
                      </a:r>
                      <a:r>
                        <a:rPr lang="en-US" sz="1400" b="1" baseline="0" dirty="0" smtClean="0"/>
                        <a:t> for All Standards</a:t>
                      </a:r>
                      <a:endParaRPr lang="en-US" sz="1400" b="1" dirty="0"/>
                    </a:p>
                  </a:txBody>
                  <a:tcPr anchor="ctr"/>
                </a:tc>
                <a:tc>
                  <a:txBody>
                    <a:bodyPr/>
                    <a:lstStyle/>
                    <a:p>
                      <a:pPr algn="ctr"/>
                      <a:r>
                        <a:rPr lang="en-US" sz="1400" b="1" dirty="0" smtClean="0"/>
                        <a:t>299.75</a:t>
                      </a:r>
                      <a:endParaRPr lang="en-US" sz="1400" b="1" dirty="0"/>
                    </a:p>
                  </a:txBody>
                  <a:tcPr/>
                </a:tc>
                <a:tc>
                  <a:txBody>
                    <a:bodyPr/>
                    <a:lstStyle/>
                    <a:p>
                      <a:pPr algn="ctr"/>
                      <a:endParaRPr lang="en-US" sz="1400" b="1" dirty="0"/>
                    </a:p>
                  </a:txBody>
                  <a:tcPr/>
                </a:tc>
              </a:tr>
            </a:tbl>
          </a:graphicData>
        </a:graphic>
      </p:graphicFrame>
      <p:sp>
        <p:nvSpPr>
          <p:cNvPr id="6" name="TextBox 5"/>
          <p:cNvSpPr txBox="1"/>
          <p:nvPr/>
        </p:nvSpPr>
        <p:spPr>
          <a:xfrm>
            <a:off x="619793" y="3976405"/>
            <a:ext cx="8067007" cy="369332"/>
          </a:xfrm>
          <a:prstGeom prst="rect">
            <a:avLst/>
          </a:prstGeom>
          <a:noFill/>
        </p:spPr>
        <p:txBody>
          <a:bodyPr wrap="none" rtlCol="0">
            <a:spAutoFit/>
          </a:bodyPr>
          <a:lstStyle/>
          <a:p>
            <a:r>
              <a:rPr lang="en-US" dirty="0" smtClean="0"/>
              <a:t>Translating the Total Points for All Standards to Overall Professional Practices Rating</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898638762"/>
              </p:ext>
            </p:extLst>
          </p:nvPr>
        </p:nvGraphicFramePr>
        <p:xfrm>
          <a:off x="457199" y="4405250"/>
          <a:ext cx="8214513" cy="2175390"/>
        </p:xfrm>
        <a:graphic>
          <a:graphicData uri="http://schemas.openxmlformats.org/drawingml/2006/table">
            <a:tbl>
              <a:tblPr firstRow="1" bandRow="1">
                <a:tableStyleId>{5C22544A-7EE6-4342-B048-85BDC9FD1C3A}</a:tableStyleId>
              </a:tblPr>
              <a:tblGrid>
                <a:gridCol w="2609942"/>
                <a:gridCol w="2161862"/>
                <a:gridCol w="3442709"/>
              </a:tblGrid>
              <a:tr h="346590">
                <a:tc>
                  <a:txBody>
                    <a:bodyPr/>
                    <a:lstStyle/>
                    <a:p>
                      <a:pPr algn="ctr"/>
                      <a:r>
                        <a:rPr lang="en-US" sz="1400" dirty="0" smtClean="0"/>
                        <a:t>Total Number of Points Received</a:t>
                      </a:r>
                      <a:endParaRPr lang="en-US" sz="1400" dirty="0"/>
                    </a:p>
                  </a:txBody>
                  <a:tcPr anchor="ctr"/>
                </a:tc>
                <a:tc>
                  <a:txBody>
                    <a:bodyPr/>
                    <a:lstStyle/>
                    <a:p>
                      <a:pPr algn="ctr"/>
                      <a:r>
                        <a:rPr lang="en-US" sz="1400" dirty="0" smtClean="0"/>
                        <a:t>Rating for Points Received</a:t>
                      </a:r>
                      <a:endParaRPr lang="en-US" sz="1400" dirty="0"/>
                    </a:p>
                  </a:txBody>
                  <a:tcPr anchor="ctr"/>
                </a:tc>
                <a:tc rowSpan="6">
                  <a:txBody>
                    <a:bodyPr/>
                    <a:lstStyle/>
                    <a:p>
                      <a:pPr algn="l"/>
                      <a:r>
                        <a:rPr lang="en-US" sz="1400" dirty="0" smtClean="0"/>
                        <a:t>Example:</a:t>
                      </a:r>
                    </a:p>
                    <a:p>
                      <a:pPr algn="l"/>
                      <a:endParaRPr lang="en-US" sz="1400" dirty="0" smtClean="0"/>
                    </a:p>
                    <a:p>
                      <a:pPr algn="l"/>
                      <a:r>
                        <a:rPr lang="en-US" sz="1400" dirty="0" smtClean="0">
                          <a:solidFill>
                            <a:schemeClr val="tx1"/>
                          </a:solidFill>
                        </a:rPr>
                        <a:t>Total Number of Points Received:</a:t>
                      </a:r>
                    </a:p>
                    <a:p>
                      <a:pPr algn="l"/>
                      <a:endParaRPr lang="en-US" sz="1400" dirty="0" smtClean="0">
                        <a:solidFill>
                          <a:schemeClr val="tx1"/>
                        </a:solidFill>
                      </a:endParaRPr>
                    </a:p>
                    <a:p>
                      <a:pPr algn="l"/>
                      <a:endParaRPr lang="en-US" sz="1400" dirty="0" smtClean="0">
                        <a:solidFill>
                          <a:schemeClr val="tx1"/>
                        </a:solidFill>
                      </a:endParaRPr>
                    </a:p>
                    <a:p>
                      <a:pPr algn="l"/>
                      <a:endParaRPr lang="en-US" sz="1400" dirty="0" smtClean="0">
                        <a:solidFill>
                          <a:schemeClr val="tx1"/>
                        </a:solidFill>
                      </a:endParaRPr>
                    </a:p>
                    <a:p>
                      <a:pPr algn="l"/>
                      <a:r>
                        <a:rPr lang="en-US" sz="1400" dirty="0" smtClean="0">
                          <a:solidFill>
                            <a:schemeClr val="tx1"/>
                          </a:solidFill>
                        </a:rPr>
                        <a:t>Overall Professional Practices Rating:</a:t>
                      </a:r>
                      <a:endParaRPr lang="en-US" sz="1400" dirty="0">
                        <a:solidFill>
                          <a:schemeClr val="tx1"/>
                        </a:solidFill>
                      </a:endParaRPr>
                    </a:p>
                  </a:txBody>
                  <a:tcPr/>
                </a:tc>
              </a:tr>
              <a:tr h="346590">
                <a:tc>
                  <a:txBody>
                    <a:bodyPr/>
                    <a:lstStyle/>
                    <a:p>
                      <a:pPr algn="ctr"/>
                      <a:r>
                        <a:rPr lang="en-US" b="1" dirty="0" smtClean="0"/>
                        <a:t>0</a:t>
                      </a:r>
                      <a:r>
                        <a:rPr lang="en-US" b="1" baseline="0" dirty="0" smtClean="0"/>
                        <a:t> to 108</a:t>
                      </a:r>
                      <a:endParaRPr lang="en-US" b="1" dirty="0"/>
                    </a:p>
                  </a:txBody>
                  <a:tcPr anchor="ctr"/>
                </a:tc>
                <a:tc>
                  <a:txBody>
                    <a:bodyPr/>
                    <a:lstStyle/>
                    <a:p>
                      <a:pPr algn="ctr"/>
                      <a:r>
                        <a:rPr lang="en-US" b="1" dirty="0" smtClean="0"/>
                        <a:t>Basic</a:t>
                      </a:r>
                      <a:endParaRPr lang="en-US" b="1" dirty="0"/>
                    </a:p>
                  </a:txBody>
                  <a:tcPr anchor="ctr"/>
                </a:tc>
                <a:tc vMerge="1">
                  <a:txBody>
                    <a:bodyPr/>
                    <a:lstStyle/>
                    <a:p>
                      <a:endParaRPr lang="en-US" dirty="0"/>
                    </a:p>
                  </a:txBody>
                  <a:tcPr/>
                </a:tc>
              </a:tr>
              <a:tr h="346590">
                <a:tc>
                  <a:txBody>
                    <a:bodyPr/>
                    <a:lstStyle/>
                    <a:p>
                      <a:pPr algn="ctr"/>
                      <a:r>
                        <a:rPr lang="en-US" b="1" dirty="0" smtClean="0"/>
                        <a:t>109 to 216</a:t>
                      </a:r>
                      <a:endParaRPr lang="en-US" b="1" dirty="0"/>
                    </a:p>
                  </a:txBody>
                  <a:tcPr anchor="ctr"/>
                </a:tc>
                <a:tc>
                  <a:txBody>
                    <a:bodyPr/>
                    <a:lstStyle/>
                    <a:p>
                      <a:pPr algn="ctr"/>
                      <a:r>
                        <a:rPr lang="en-US" b="1" dirty="0" smtClean="0"/>
                        <a:t>Partially Proficient</a:t>
                      </a:r>
                      <a:endParaRPr lang="en-US" b="1" dirty="0"/>
                    </a:p>
                  </a:txBody>
                  <a:tcPr anchor="ctr"/>
                </a:tc>
                <a:tc vMerge="1">
                  <a:txBody>
                    <a:bodyPr/>
                    <a:lstStyle/>
                    <a:p>
                      <a:endParaRPr lang="en-US" dirty="0"/>
                    </a:p>
                  </a:txBody>
                  <a:tcPr/>
                </a:tc>
              </a:tr>
              <a:tr h="346590">
                <a:tc>
                  <a:txBody>
                    <a:bodyPr/>
                    <a:lstStyle/>
                    <a:p>
                      <a:pPr algn="ctr"/>
                      <a:r>
                        <a:rPr lang="en-US" b="1" dirty="0" smtClean="0"/>
                        <a:t>217 to 324</a:t>
                      </a:r>
                      <a:endParaRPr lang="en-US" b="1" dirty="0"/>
                    </a:p>
                  </a:txBody>
                  <a:tcPr anchor="ctr"/>
                </a:tc>
                <a:tc>
                  <a:txBody>
                    <a:bodyPr/>
                    <a:lstStyle/>
                    <a:p>
                      <a:pPr algn="ctr"/>
                      <a:r>
                        <a:rPr lang="en-US" b="1" dirty="0" smtClean="0"/>
                        <a:t>Proficient</a:t>
                      </a:r>
                      <a:endParaRPr lang="en-US" b="1" dirty="0"/>
                    </a:p>
                  </a:txBody>
                  <a:tcPr anchor="ctr"/>
                </a:tc>
                <a:tc vMerge="1">
                  <a:txBody>
                    <a:bodyPr/>
                    <a:lstStyle/>
                    <a:p>
                      <a:endParaRPr lang="en-US" dirty="0"/>
                    </a:p>
                  </a:txBody>
                  <a:tcPr/>
                </a:tc>
              </a:tr>
              <a:tr h="346590">
                <a:tc>
                  <a:txBody>
                    <a:bodyPr/>
                    <a:lstStyle/>
                    <a:p>
                      <a:pPr algn="ctr"/>
                      <a:r>
                        <a:rPr lang="en-US" b="1" dirty="0" smtClean="0"/>
                        <a:t>325 to 432</a:t>
                      </a:r>
                      <a:endParaRPr lang="en-US" b="1" dirty="0"/>
                    </a:p>
                  </a:txBody>
                  <a:tcPr anchor="ctr"/>
                </a:tc>
                <a:tc>
                  <a:txBody>
                    <a:bodyPr/>
                    <a:lstStyle/>
                    <a:p>
                      <a:pPr algn="ctr"/>
                      <a:r>
                        <a:rPr lang="en-US" b="1" dirty="0" smtClean="0"/>
                        <a:t>Accomplished</a:t>
                      </a:r>
                      <a:endParaRPr lang="en-US" b="1" dirty="0"/>
                    </a:p>
                  </a:txBody>
                  <a:tcPr anchor="ctr"/>
                </a:tc>
                <a:tc vMerge="1">
                  <a:txBody>
                    <a:bodyPr/>
                    <a:lstStyle/>
                    <a:p>
                      <a:endParaRPr lang="en-US" dirty="0"/>
                    </a:p>
                  </a:txBody>
                  <a:tcPr/>
                </a:tc>
              </a:tr>
              <a:tr h="346590">
                <a:tc>
                  <a:txBody>
                    <a:bodyPr/>
                    <a:lstStyle/>
                    <a:p>
                      <a:pPr algn="ctr"/>
                      <a:r>
                        <a:rPr lang="en-US" b="1" dirty="0" smtClean="0"/>
                        <a:t>433</a:t>
                      </a:r>
                      <a:r>
                        <a:rPr lang="en-US" b="1" baseline="0" dirty="0" smtClean="0"/>
                        <a:t> to 540</a:t>
                      </a:r>
                      <a:endParaRPr lang="en-US" b="1" dirty="0"/>
                    </a:p>
                  </a:txBody>
                  <a:tcPr anchor="ctr"/>
                </a:tc>
                <a:tc>
                  <a:txBody>
                    <a:bodyPr/>
                    <a:lstStyle/>
                    <a:p>
                      <a:pPr algn="ctr"/>
                      <a:r>
                        <a:rPr lang="en-US" b="1" dirty="0" smtClean="0"/>
                        <a:t>Exemplary</a:t>
                      </a:r>
                      <a:endParaRPr lang="en-US" b="1" dirty="0"/>
                    </a:p>
                  </a:txBody>
                  <a:tcPr anchor="ctr"/>
                </a:tc>
                <a:tc vMerge="1">
                  <a:txBody>
                    <a:bodyPr/>
                    <a:lstStyle/>
                    <a:p>
                      <a:endParaRPr lang="en-US" dirty="0"/>
                    </a:p>
                  </a:txBody>
                  <a:tcPr/>
                </a:tc>
              </a:tr>
            </a:tbl>
          </a:graphicData>
        </a:graphic>
      </p:graphicFrame>
      <p:sp>
        <p:nvSpPr>
          <p:cNvPr id="8" name="TextBox 7"/>
          <p:cNvSpPr txBox="1"/>
          <p:nvPr/>
        </p:nvSpPr>
        <p:spPr>
          <a:xfrm>
            <a:off x="6499097" y="5212969"/>
            <a:ext cx="986351" cy="400110"/>
          </a:xfrm>
          <a:prstGeom prst="rect">
            <a:avLst/>
          </a:prstGeom>
          <a:noFill/>
          <a:ln w="12700" cmpd="sng">
            <a:solidFill>
              <a:srgbClr val="FF0000"/>
            </a:solidFill>
          </a:ln>
        </p:spPr>
        <p:txBody>
          <a:bodyPr wrap="square" rtlCol="0" anchor="ctr">
            <a:spAutoFit/>
          </a:bodyPr>
          <a:lstStyle/>
          <a:p>
            <a:pPr algn="ctr"/>
            <a:r>
              <a:rPr lang="en-US" sz="2000" b="1" dirty="0" smtClean="0">
                <a:solidFill>
                  <a:srgbClr val="FF0000"/>
                </a:solidFill>
              </a:rPr>
              <a:t>299.75</a:t>
            </a:r>
            <a:endParaRPr lang="en-US" sz="2000" b="1" dirty="0">
              <a:solidFill>
                <a:srgbClr val="FF0000"/>
              </a:solidFill>
            </a:endParaRPr>
          </a:p>
        </p:txBody>
      </p:sp>
      <p:sp>
        <p:nvSpPr>
          <p:cNvPr id="9" name="TextBox 8"/>
          <p:cNvSpPr txBox="1"/>
          <p:nvPr/>
        </p:nvSpPr>
        <p:spPr>
          <a:xfrm>
            <a:off x="6363980" y="6019095"/>
            <a:ext cx="1270094" cy="400110"/>
          </a:xfrm>
          <a:prstGeom prst="rect">
            <a:avLst/>
          </a:prstGeom>
          <a:noFill/>
          <a:ln w="12700" cmpd="sng">
            <a:solidFill>
              <a:srgbClr val="FF0000"/>
            </a:solidFill>
          </a:ln>
        </p:spPr>
        <p:txBody>
          <a:bodyPr wrap="square" rtlCol="0" anchor="ctr">
            <a:spAutoFit/>
          </a:bodyPr>
          <a:lstStyle/>
          <a:p>
            <a:pPr algn="ctr"/>
            <a:r>
              <a:rPr lang="en-US" sz="2000" b="1" dirty="0" smtClean="0">
                <a:solidFill>
                  <a:srgbClr val="FF0000"/>
                </a:solidFill>
              </a:rPr>
              <a:t>Proficient</a:t>
            </a:r>
            <a:endParaRPr lang="en-US" sz="2000" b="1" dirty="0">
              <a:solidFill>
                <a:srgbClr val="FF0000"/>
              </a:solidFill>
            </a:endParaRPr>
          </a:p>
        </p:txBody>
      </p:sp>
      <p:cxnSp>
        <p:nvCxnSpPr>
          <p:cNvPr id="5" name="Straight Arrow Connector 4"/>
          <p:cNvCxnSpPr/>
          <p:nvPr/>
        </p:nvCxnSpPr>
        <p:spPr>
          <a:xfrm flipH="1">
            <a:off x="2283467" y="3777356"/>
            <a:ext cx="2986074" cy="1937363"/>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15659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ssolve">
                                      <p:cBhvr>
                                        <p:cTn id="10" dur="500"/>
                                        <p:tgtEl>
                                          <p:spTgt spid="9"/>
                                        </p:tgtEl>
                                      </p:cBhvr>
                                    </p:animEffect>
                                  </p:childTnLst>
                                </p:cTn>
                              </p:par>
                              <p:par>
                                <p:cTn id="11" presetID="9"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743" y="193578"/>
            <a:ext cx="8512331" cy="1020382"/>
          </a:xfrm>
        </p:spPr>
        <p:txBody>
          <a:bodyPr>
            <a:noAutofit/>
          </a:bodyPr>
          <a:lstStyle/>
          <a:p>
            <a:r>
              <a:rPr lang="en-US" dirty="0" smtClean="0"/>
              <a:t>Measures of Student Learning – 50%</a:t>
            </a:r>
            <a:endParaRPr lang="en-US" dirty="0"/>
          </a:p>
        </p:txBody>
      </p:sp>
      <p:sp>
        <p:nvSpPr>
          <p:cNvPr id="3" name="Content Placeholder 2"/>
          <p:cNvSpPr>
            <a:spLocks noGrp="1"/>
          </p:cNvSpPr>
          <p:nvPr>
            <p:ph idx="1"/>
          </p:nvPr>
        </p:nvSpPr>
        <p:spPr>
          <a:xfrm>
            <a:off x="457200" y="1295020"/>
            <a:ext cx="8229600" cy="5279694"/>
          </a:xfrm>
        </p:spPr>
        <p:txBody>
          <a:bodyPr>
            <a:noAutofit/>
          </a:bodyPr>
          <a:lstStyle/>
          <a:p>
            <a:pPr>
              <a:defRPr/>
            </a:pPr>
            <a:r>
              <a:rPr lang="en-US" sz="2400" b="1" dirty="0" smtClean="0">
                <a:solidFill>
                  <a:srgbClr val="000000"/>
                </a:solidFill>
              </a:rPr>
              <a:t>Evaluated using (data collected from multiple sources): </a:t>
            </a:r>
            <a:endParaRPr lang="en-US" sz="2400" b="1" dirty="0">
              <a:solidFill>
                <a:srgbClr val="000000"/>
              </a:solidFill>
            </a:endParaRPr>
          </a:p>
          <a:p>
            <a:pPr lvl="1">
              <a:defRPr/>
            </a:pPr>
            <a:r>
              <a:rPr lang="en-US" sz="2000" dirty="0">
                <a:solidFill>
                  <a:srgbClr val="000000"/>
                </a:solidFill>
              </a:rPr>
              <a:t>A measure of individually-attributed growth</a:t>
            </a:r>
          </a:p>
          <a:p>
            <a:pPr lvl="1">
              <a:defRPr/>
            </a:pPr>
            <a:r>
              <a:rPr lang="en-US" sz="2000" dirty="0">
                <a:solidFill>
                  <a:srgbClr val="000000"/>
                </a:solidFill>
              </a:rPr>
              <a:t>A measure of collectively-attributed growth</a:t>
            </a:r>
          </a:p>
          <a:p>
            <a:pPr lvl="1">
              <a:defRPr/>
            </a:pPr>
            <a:r>
              <a:rPr lang="en-US" sz="2000" dirty="0">
                <a:solidFill>
                  <a:srgbClr val="000000"/>
                </a:solidFill>
              </a:rPr>
              <a:t>When available, statewide summative assessments</a:t>
            </a:r>
          </a:p>
          <a:p>
            <a:pPr lvl="1">
              <a:defRPr/>
            </a:pPr>
            <a:r>
              <a:rPr lang="en-US" sz="2000" dirty="0">
                <a:solidFill>
                  <a:srgbClr val="000000"/>
                </a:solidFill>
              </a:rPr>
              <a:t>Where applicable, Colorado Growth Model data. </a:t>
            </a:r>
          </a:p>
          <a:p>
            <a:pPr>
              <a:defRPr/>
            </a:pPr>
            <a:r>
              <a:rPr lang="en-US" sz="2400" b="1" dirty="0" smtClean="0">
                <a:solidFill>
                  <a:srgbClr val="000000"/>
                </a:solidFill>
              </a:rPr>
              <a:t>Quality Standard VI:</a:t>
            </a:r>
            <a:endParaRPr lang="en-US" sz="2400" b="1" dirty="0">
              <a:solidFill>
                <a:srgbClr val="000000"/>
              </a:solidFill>
            </a:endParaRPr>
          </a:p>
          <a:p>
            <a:pPr marL="685800" lvl="1">
              <a:buFont typeface="+mj-lt"/>
              <a:buAutoNum type="romanUcPeriod" startAt="6"/>
              <a:defRPr/>
            </a:pPr>
            <a:r>
              <a:rPr lang="en-US" sz="2000" dirty="0">
                <a:solidFill>
                  <a:srgbClr val="000000"/>
                </a:solidFill>
              </a:rPr>
              <a:t>Responsibility for student academic growth</a:t>
            </a:r>
          </a:p>
          <a:p>
            <a:pPr>
              <a:defRPr/>
            </a:pPr>
            <a:r>
              <a:rPr lang="en-US" sz="2400" b="1" dirty="0">
                <a:solidFill>
                  <a:srgbClr val="000000"/>
                </a:solidFill>
              </a:rPr>
              <a:t>Using multiple measures to determine student learning over time. </a:t>
            </a:r>
            <a:endParaRPr lang="en-US" sz="2400" b="1" dirty="0" smtClean="0">
              <a:solidFill>
                <a:srgbClr val="000000"/>
              </a:solidFill>
            </a:endParaRPr>
          </a:p>
          <a:p>
            <a:pPr>
              <a:defRPr/>
            </a:pPr>
            <a:r>
              <a:rPr lang="en-US" sz="2400" b="1" dirty="0" smtClean="0">
                <a:solidFill>
                  <a:srgbClr val="000000"/>
                </a:solidFill>
              </a:rPr>
              <a:t>Locally Designed Model</a:t>
            </a:r>
          </a:p>
          <a:p>
            <a:pPr lvl="1"/>
            <a:r>
              <a:rPr lang="en-US" sz="2000" dirty="0">
                <a:solidFill>
                  <a:srgbClr val="000000"/>
                </a:solidFill>
              </a:rPr>
              <a:t>Collective Measures (20</a:t>
            </a:r>
            <a:r>
              <a:rPr lang="en-US" sz="2000" dirty="0" smtClean="0">
                <a:solidFill>
                  <a:srgbClr val="000000"/>
                </a:solidFill>
              </a:rPr>
              <a:t>% of total evaluation)</a:t>
            </a:r>
            <a:endParaRPr lang="en-US" sz="2000" dirty="0">
              <a:solidFill>
                <a:srgbClr val="000000"/>
              </a:solidFill>
            </a:endParaRPr>
          </a:p>
          <a:p>
            <a:pPr lvl="1"/>
            <a:r>
              <a:rPr lang="en-US" sz="2000" dirty="0">
                <a:solidFill>
                  <a:srgbClr val="000000"/>
                </a:solidFill>
              </a:rPr>
              <a:t>Individual </a:t>
            </a:r>
            <a:r>
              <a:rPr lang="en-US" sz="2000" dirty="0" smtClean="0">
                <a:solidFill>
                  <a:srgbClr val="000000"/>
                </a:solidFill>
              </a:rPr>
              <a:t>Growth Measures </a:t>
            </a:r>
            <a:r>
              <a:rPr lang="en-US" sz="2000" dirty="0">
                <a:solidFill>
                  <a:srgbClr val="000000"/>
                </a:solidFill>
              </a:rPr>
              <a:t>(20</a:t>
            </a:r>
            <a:r>
              <a:rPr lang="en-US" sz="2000" dirty="0" smtClean="0">
                <a:solidFill>
                  <a:srgbClr val="000000"/>
                </a:solidFill>
              </a:rPr>
              <a:t>% of total evaluation)</a:t>
            </a:r>
            <a:endParaRPr lang="en-US" sz="2000" dirty="0">
              <a:solidFill>
                <a:srgbClr val="000000"/>
              </a:solidFill>
            </a:endParaRPr>
          </a:p>
          <a:p>
            <a:pPr lvl="1"/>
            <a:r>
              <a:rPr lang="en-US" sz="2000" dirty="0">
                <a:solidFill>
                  <a:srgbClr val="000000"/>
                </a:solidFill>
              </a:rPr>
              <a:t>TCAP Growth (10</a:t>
            </a:r>
            <a:r>
              <a:rPr lang="en-US" sz="2000" dirty="0" smtClean="0">
                <a:solidFill>
                  <a:srgbClr val="000000"/>
                </a:solidFill>
              </a:rPr>
              <a:t>% of total evaluation)</a:t>
            </a:r>
            <a:endParaRPr lang="en-US" sz="2000" dirty="0">
              <a:solidFill>
                <a:srgbClr val="000000"/>
              </a:solidFill>
            </a:endParaRPr>
          </a:p>
          <a:p>
            <a:pPr>
              <a:defRPr/>
            </a:pPr>
            <a:endParaRPr lang="en-US" sz="2400" b="1" dirty="0">
              <a:solidFill>
                <a:srgbClr val="000000"/>
              </a:solidFill>
            </a:endParaRPr>
          </a:p>
        </p:txBody>
      </p:sp>
    </p:spTree>
    <p:extLst>
      <p:ext uri="{BB962C8B-B14F-4D97-AF65-F5344CB8AC3E}">
        <p14:creationId xmlns:p14="http://schemas.microsoft.com/office/powerpoint/2010/main" val="747229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7817" y="355847"/>
            <a:ext cx="8749699" cy="1054394"/>
          </a:xfrm>
        </p:spPr>
        <p:txBody>
          <a:bodyPr>
            <a:normAutofit/>
          </a:bodyPr>
          <a:lstStyle/>
          <a:p>
            <a:r>
              <a:rPr lang="en-US" dirty="0" smtClean="0"/>
              <a:t>Measures of Student Learning </a:t>
            </a:r>
            <a:endParaRPr lang="en-US" dirty="0"/>
          </a:p>
        </p:txBody>
      </p:sp>
      <p:sp>
        <p:nvSpPr>
          <p:cNvPr id="2" name="Content Placeholder 1"/>
          <p:cNvSpPr>
            <a:spLocks noGrp="1"/>
          </p:cNvSpPr>
          <p:nvPr>
            <p:ph idx="1"/>
          </p:nvPr>
        </p:nvSpPr>
        <p:spPr>
          <a:xfrm>
            <a:off x="380999" y="1577182"/>
            <a:ext cx="8407893" cy="4913504"/>
          </a:xfrm>
        </p:spPr>
        <p:txBody>
          <a:bodyPr>
            <a:normAutofit/>
          </a:bodyPr>
          <a:lstStyle/>
          <a:p>
            <a:r>
              <a:rPr lang="en-US" sz="3600" dirty="0">
                <a:solidFill>
                  <a:srgbClr val="000000"/>
                </a:solidFill>
              </a:rPr>
              <a:t>Using multiple measures to determine student learning over time. </a:t>
            </a:r>
          </a:p>
          <a:p>
            <a:r>
              <a:rPr lang="en-US" sz="3600" dirty="0"/>
              <a:t>T</a:t>
            </a:r>
            <a:r>
              <a:rPr lang="en-US" sz="3600" dirty="0" smtClean="0"/>
              <a:t>o </a:t>
            </a:r>
            <a:r>
              <a:rPr lang="en-US" sz="3600" dirty="0"/>
              <a:t>set outcome targets and scales based on data from the selected measures.</a:t>
            </a:r>
          </a:p>
          <a:p>
            <a:r>
              <a:rPr lang="en-US" sz="3600" dirty="0" smtClean="0">
                <a:solidFill>
                  <a:srgbClr val="000000"/>
                </a:solidFill>
              </a:rPr>
              <a:t>Combine the </a:t>
            </a:r>
            <a:r>
              <a:rPr lang="en-US" sz="3600" dirty="0">
                <a:solidFill>
                  <a:srgbClr val="000000"/>
                </a:solidFill>
              </a:rPr>
              <a:t>results of multiple </a:t>
            </a:r>
            <a:r>
              <a:rPr lang="en-US" sz="3600" dirty="0" smtClean="0">
                <a:solidFill>
                  <a:srgbClr val="000000"/>
                </a:solidFill>
              </a:rPr>
              <a:t>measures </a:t>
            </a:r>
            <a:r>
              <a:rPr lang="en-US" sz="3200" dirty="0" smtClean="0">
                <a:solidFill>
                  <a:srgbClr val="000000"/>
                </a:solidFill>
              </a:rPr>
              <a:t>t</a:t>
            </a:r>
            <a:r>
              <a:rPr lang="en-US" sz="3600" dirty="0" smtClean="0">
                <a:solidFill>
                  <a:srgbClr val="000000"/>
                </a:solidFill>
              </a:rPr>
              <a:t>o </a:t>
            </a:r>
            <a:r>
              <a:rPr lang="en-US" sz="3600" dirty="0">
                <a:solidFill>
                  <a:srgbClr val="000000"/>
                </a:solidFill>
              </a:rPr>
              <a:t>get a single </a:t>
            </a:r>
            <a:r>
              <a:rPr lang="en-US" sz="3600" dirty="0" smtClean="0">
                <a:solidFill>
                  <a:srgbClr val="000000"/>
                </a:solidFill>
              </a:rPr>
              <a:t>measures of student learning rating.</a:t>
            </a:r>
          </a:p>
        </p:txBody>
      </p:sp>
    </p:spTree>
    <p:extLst>
      <p:ext uri="{BB962C8B-B14F-4D97-AF65-F5344CB8AC3E}">
        <p14:creationId xmlns:p14="http://schemas.microsoft.com/office/powerpoint/2010/main" val="1670805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4108"/>
            <a:ext cx="8229600" cy="1143000"/>
          </a:xfrm>
        </p:spPr>
        <p:txBody>
          <a:bodyPr>
            <a:normAutofit/>
          </a:bodyPr>
          <a:lstStyle/>
          <a:p>
            <a:r>
              <a:rPr lang="en-US" dirty="0" smtClean="0"/>
              <a:t>Measures of Student Learning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51384158"/>
              </p:ext>
            </p:extLst>
          </p:nvPr>
        </p:nvGraphicFramePr>
        <p:xfrm>
          <a:off x="457200" y="1465494"/>
          <a:ext cx="6182034" cy="3904683"/>
        </p:xfrm>
        <a:graphic>
          <a:graphicData uri="http://schemas.openxmlformats.org/drawingml/2006/chart">
            <c:chart xmlns:c="http://schemas.openxmlformats.org/drawingml/2006/chart" xmlns:r="http://schemas.openxmlformats.org/officeDocument/2006/relationships" r:id="rId3"/>
          </a:graphicData>
        </a:graphic>
      </p:graphicFrame>
      <p:grpSp>
        <p:nvGrpSpPr>
          <p:cNvPr id="18" name="Group 17"/>
          <p:cNvGrpSpPr/>
          <p:nvPr/>
        </p:nvGrpSpPr>
        <p:grpSpPr>
          <a:xfrm>
            <a:off x="180639" y="1449200"/>
            <a:ext cx="8845879" cy="5259179"/>
            <a:chOff x="180639" y="1449200"/>
            <a:chExt cx="8845879" cy="5259179"/>
          </a:xfrm>
          <a:effectLst/>
        </p:grpSpPr>
        <p:sp>
          <p:nvSpPr>
            <p:cNvPr id="5" name="Text Box 4"/>
            <p:cNvSpPr txBox="1"/>
            <p:nvPr/>
          </p:nvSpPr>
          <p:spPr>
            <a:xfrm>
              <a:off x="180639" y="5311379"/>
              <a:ext cx="4127500" cy="1397000"/>
            </a:xfrm>
            <a:prstGeom prst="rect">
              <a:avLst/>
            </a:prstGeom>
            <a:solidFill>
              <a:schemeClr val="accent1">
                <a:lumMod val="20000"/>
                <a:lumOff val="80000"/>
              </a:schemeClr>
            </a:solidFill>
            <a:ln w="63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2000" b="1" dirty="0">
                  <a:solidFill>
                    <a:schemeClr val="tx1"/>
                  </a:solidFill>
                  <a:effectLst/>
                  <a:ea typeface="Calibri"/>
                  <a:cs typeface="Times New Roman"/>
                </a:rPr>
                <a:t>TCAP Growth</a:t>
              </a:r>
              <a:endParaRPr lang="en-US" sz="1100" dirty="0">
                <a:solidFill>
                  <a:schemeClr val="tx1"/>
                </a:solidFill>
                <a:effectLst/>
                <a:ea typeface="Calibri"/>
                <a:cs typeface="Times New Roman"/>
              </a:endParaRPr>
            </a:p>
            <a:p>
              <a:pPr marL="342900" marR="0" lvl="0" indent="-342900">
                <a:spcBef>
                  <a:spcPts val="0"/>
                </a:spcBef>
                <a:spcAft>
                  <a:spcPts val="0"/>
                </a:spcAft>
                <a:buFont typeface="+mj-lt"/>
                <a:buAutoNum type="arabicPeriod"/>
              </a:pPr>
              <a:r>
                <a:rPr lang="en-US" sz="1200" b="1" dirty="0">
                  <a:solidFill>
                    <a:schemeClr val="tx1"/>
                  </a:solidFill>
                  <a:effectLst/>
                  <a:ea typeface="Calibri"/>
                  <a:cs typeface="Times New Roman"/>
                </a:rPr>
                <a:t>TCAP Teachers will use all </a:t>
              </a:r>
              <a:r>
                <a:rPr lang="en-US" sz="1200" b="1" dirty="0" smtClean="0">
                  <a:solidFill>
                    <a:schemeClr val="tx1"/>
                  </a:solidFill>
                  <a:effectLst/>
                  <a:ea typeface="Calibri"/>
                  <a:cs typeface="Times New Roman"/>
                </a:rPr>
                <a:t>their </a:t>
              </a:r>
              <a:r>
                <a:rPr lang="en-US" sz="1200" b="1" dirty="0">
                  <a:solidFill>
                    <a:schemeClr val="tx1"/>
                  </a:solidFill>
                  <a:effectLst/>
                  <a:ea typeface="Calibri"/>
                  <a:cs typeface="Times New Roman"/>
                </a:rPr>
                <a:t>TCAP Growth Scores</a:t>
              </a:r>
              <a:endParaRPr lang="en-US" sz="1100" dirty="0">
                <a:solidFill>
                  <a:schemeClr val="tx1"/>
                </a:solidFill>
                <a:effectLst/>
                <a:ea typeface="Calibri"/>
                <a:cs typeface="Times New Roman"/>
              </a:endParaRPr>
            </a:p>
            <a:p>
              <a:pPr marL="342900" marR="0" lvl="0" indent="-342900">
                <a:spcBef>
                  <a:spcPts val="0"/>
                </a:spcBef>
                <a:spcAft>
                  <a:spcPts val="0"/>
                </a:spcAft>
                <a:buFont typeface="+mj-lt"/>
                <a:buAutoNum type="arabicPeriod"/>
              </a:pPr>
              <a:r>
                <a:rPr lang="en-US" sz="1200" b="1" dirty="0">
                  <a:solidFill>
                    <a:schemeClr val="tx1"/>
                  </a:solidFill>
                  <a:effectLst/>
                  <a:ea typeface="Calibri"/>
                  <a:cs typeface="Times New Roman"/>
                </a:rPr>
                <a:t>Non-TCAP </a:t>
              </a:r>
              <a:r>
                <a:rPr lang="en-US" sz="1200" b="1" dirty="0" smtClean="0">
                  <a:solidFill>
                    <a:schemeClr val="tx1"/>
                  </a:solidFill>
                  <a:effectLst/>
                  <a:ea typeface="Calibri"/>
                  <a:cs typeface="Times New Roman"/>
                </a:rPr>
                <a:t>Teachers &amp; SSPs: </a:t>
              </a:r>
              <a:r>
                <a:rPr lang="en-US" sz="1200" b="1" dirty="0">
                  <a:solidFill>
                    <a:schemeClr val="tx1"/>
                  </a:solidFill>
                  <a:effectLst/>
                  <a:ea typeface="Calibri"/>
                  <a:cs typeface="Times New Roman"/>
                </a:rPr>
                <a:t>The school chooses a TCAP growth focus area from the UIP (1-2 Subject Areas)</a:t>
              </a:r>
              <a:endParaRPr lang="en-US" sz="1100" dirty="0">
                <a:solidFill>
                  <a:schemeClr val="tx1"/>
                </a:solidFill>
                <a:effectLst/>
                <a:ea typeface="Calibri"/>
                <a:cs typeface="Times New Roman"/>
              </a:endParaRPr>
            </a:p>
          </p:txBody>
        </p:sp>
        <p:sp>
          <p:nvSpPr>
            <p:cNvPr id="6" name="Text Box 2"/>
            <p:cNvSpPr txBox="1"/>
            <p:nvPr/>
          </p:nvSpPr>
          <p:spPr>
            <a:xfrm>
              <a:off x="4479918" y="5055759"/>
              <a:ext cx="4546600" cy="1652620"/>
            </a:xfrm>
            <a:prstGeom prst="rect">
              <a:avLst/>
            </a:prstGeom>
            <a:solidFill>
              <a:schemeClr val="accent1">
                <a:lumMod val="60000"/>
                <a:lumOff val="40000"/>
              </a:schemeClr>
            </a:solidFill>
            <a:ln w="63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2000" b="1" dirty="0">
                  <a:solidFill>
                    <a:srgbClr val="000000"/>
                  </a:solidFill>
                  <a:effectLst/>
                  <a:ea typeface="Times New Roman"/>
                  <a:cs typeface="Calibri"/>
                </a:rPr>
                <a:t>Individual Classroom Growth</a:t>
              </a:r>
              <a:endParaRPr lang="en-US" sz="1100" dirty="0">
                <a:solidFill>
                  <a:srgbClr val="000000"/>
                </a:solidFill>
                <a:effectLst/>
                <a:ea typeface="Calibri"/>
                <a:cs typeface="Times New Roman"/>
              </a:endParaRPr>
            </a:p>
            <a:p>
              <a:pPr marL="0" marR="0">
                <a:spcBef>
                  <a:spcPts val="0"/>
                </a:spcBef>
                <a:spcAft>
                  <a:spcPts val="0"/>
                </a:spcAft>
              </a:pPr>
              <a:r>
                <a:rPr lang="en-US" sz="1200" b="1" dirty="0" smtClean="0">
                  <a:solidFill>
                    <a:schemeClr val="tx1"/>
                  </a:solidFill>
                  <a:effectLst/>
                  <a:ea typeface="Times New Roman"/>
                  <a:cs typeface="Calibri"/>
                </a:rPr>
                <a:t>Licensed staff members &amp; evaluators work collaboratively </a:t>
              </a:r>
              <a:r>
                <a:rPr lang="en-US" sz="1200" b="1" dirty="0">
                  <a:solidFill>
                    <a:schemeClr val="tx1"/>
                  </a:solidFill>
                  <a:effectLst/>
                  <a:ea typeface="Times New Roman"/>
                  <a:cs typeface="Calibri"/>
                </a:rPr>
                <a:t>to design </a:t>
              </a:r>
              <a:r>
                <a:rPr lang="en-US" sz="1200" b="1" dirty="0" smtClean="0">
                  <a:solidFill>
                    <a:schemeClr val="tx1"/>
                  </a:solidFill>
                  <a:effectLst/>
                  <a:ea typeface="Times New Roman"/>
                  <a:cs typeface="Calibri"/>
                </a:rPr>
                <a:t>the </a:t>
              </a:r>
              <a:r>
                <a:rPr lang="en-US" sz="1200" b="1" dirty="0">
                  <a:solidFill>
                    <a:schemeClr val="tx1"/>
                  </a:solidFill>
                  <a:effectLst/>
                  <a:ea typeface="Times New Roman"/>
                  <a:cs typeface="Calibri"/>
                </a:rPr>
                <a:t>Assessment Plan, which supports the SPF and District Goals (TCAP Growth or Achievement, Galileo, DRA2, GOLD, SRI, ACT, PALS, Writing Rubrics, Portfolios, Pre/Post Unit Tests in all content areas, Leadership Team Performance Tasks in all content areas, AIMS Web, ACCESS, Attendance Rates, Assessments from  the CDE Resource Bank)</a:t>
              </a:r>
              <a:endParaRPr lang="en-US" sz="1100" dirty="0">
                <a:solidFill>
                  <a:schemeClr val="tx1"/>
                </a:solidFill>
                <a:effectLst/>
                <a:ea typeface="Calibri"/>
                <a:cs typeface="Times New Roman"/>
              </a:endParaRPr>
            </a:p>
          </p:txBody>
        </p:sp>
        <p:cxnSp>
          <p:nvCxnSpPr>
            <p:cNvPr id="7" name="Straight Arrow Connector 6"/>
            <p:cNvCxnSpPr/>
            <p:nvPr/>
          </p:nvCxnSpPr>
          <p:spPr>
            <a:xfrm flipV="1">
              <a:off x="2234676" y="4343400"/>
              <a:ext cx="800624" cy="1179768"/>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11" name="Straight Arrow Connector 10"/>
            <p:cNvCxnSpPr/>
            <p:nvPr/>
          </p:nvCxnSpPr>
          <p:spPr>
            <a:xfrm flipH="1" flipV="1">
              <a:off x="5118101" y="3886204"/>
              <a:ext cx="918254" cy="1274606"/>
            </a:xfrm>
            <a:prstGeom prst="straightConnector1">
              <a:avLst/>
            </a:prstGeom>
            <a:ln>
              <a:solidFill>
                <a:schemeClr val="tx1"/>
              </a:solidFill>
              <a:tailEnd type="arrow"/>
            </a:ln>
          </p:spPr>
          <p:style>
            <a:lnRef idx="3">
              <a:schemeClr val="accent2"/>
            </a:lnRef>
            <a:fillRef idx="0">
              <a:schemeClr val="accent2"/>
            </a:fillRef>
            <a:effectRef idx="2">
              <a:schemeClr val="accent2"/>
            </a:effectRef>
            <a:fontRef idx="minor">
              <a:schemeClr val="tx1"/>
            </a:fontRef>
          </p:style>
        </p:cxnSp>
        <p:sp>
          <p:nvSpPr>
            <p:cNvPr id="14" name="Text Box 3"/>
            <p:cNvSpPr txBox="1"/>
            <p:nvPr/>
          </p:nvSpPr>
          <p:spPr>
            <a:xfrm>
              <a:off x="6036355" y="1449200"/>
              <a:ext cx="2459945" cy="1141600"/>
            </a:xfrm>
            <a:prstGeom prst="rect">
              <a:avLst/>
            </a:prstGeom>
            <a:solidFill>
              <a:schemeClr val="accent1">
                <a:lumMod val="40000"/>
                <a:lumOff val="60000"/>
              </a:schemeClr>
            </a:solidFill>
            <a:ln w="63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2000" b="1" dirty="0">
                  <a:solidFill>
                    <a:srgbClr val="000000"/>
                  </a:solidFill>
                  <a:effectLst/>
                  <a:ea typeface="Times New Roman"/>
                  <a:cs typeface="Calibri"/>
                </a:rPr>
                <a:t>Collective Growth </a:t>
              </a:r>
              <a:r>
                <a:rPr lang="en-US" sz="2000" b="1" dirty="0" smtClean="0">
                  <a:solidFill>
                    <a:srgbClr val="000000"/>
                  </a:solidFill>
                  <a:effectLst/>
                  <a:ea typeface="Times New Roman"/>
                  <a:cs typeface="Calibri"/>
                </a:rPr>
                <a:t>&amp; Achievement</a:t>
              </a:r>
              <a:endParaRPr lang="en-US" sz="1100" dirty="0">
                <a:solidFill>
                  <a:srgbClr val="000000"/>
                </a:solidFill>
                <a:effectLst/>
                <a:ea typeface="Calibri"/>
                <a:cs typeface="Times New Roman"/>
              </a:endParaRPr>
            </a:p>
            <a:p>
              <a:pPr marL="0" marR="0">
                <a:spcBef>
                  <a:spcPts val="0"/>
                </a:spcBef>
                <a:spcAft>
                  <a:spcPts val="0"/>
                </a:spcAft>
              </a:pPr>
              <a:r>
                <a:rPr lang="en-US" sz="1200" b="1" dirty="0">
                  <a:solidFill>
                    <a:schemeClr val="tx1"/>
                  </a:solidFill>
                  <a:effectLst/>
                  <a:ea typeface="Times New Roman"/>
                  <a:cs typeface="Calibri"/>
                </a:rPr>
                <a:t>School Performance Framework (SPF)</a:t>
              </a:r>
              <a:endParaRPr lang="en-US" sz="1100" dirty="0">
                <a:solidFill>
                  <a:schemeClr val="tx1"/>
                </a:solidFill>
                <a:effectLst/>
                <a:ea typeface="Calibri"/>
                <a:cs typeface="Times New Roman"/>
              </a:endParaRPr>
            </a:p>
          </p:txBody>
        </p:sp>
        <p:cxnSp>
          <p:nvCxnSpPr>
            <p:cNvPr id="15" name="Straight Arrow Connector 14"/>
            <p:cNvCxnSpPr/>
            <p:nvPr/>
          </p:nvCxnSpPr>
          <p:spPr>
            <a:xfrm flipH="1">
              <a:off x="5443878" y="1769806"/>
              <a:ext cx="690405" cy="655894"/>
            </a:xfrm>
            <a:prstGeom prst="straightConnector1">
              <a:avLst/>
            </a:prstGeom>
            <a:ln>
              <a:solidFill>
                <a:schemeClr val="tx1"/>
              </a:solidFill>
              <a:tailEnd type="arrow"/>
            </a:ln>
          </p:spPr>
          <p:style>
            <a:lnRef idx="3">
              <a:schemeClr val="accent5"/>
            </a:lnRef>
            <a:fillRef idx="0">
              <a:schemeClr val="accent5"/>
            </a:fillRef>
            <a:effectRef idx="2">
              <a:schemeClr val="accent5"/>
            </a:effectRef>
            <a:fontRef idx="minor">
              <a:schemeClr val="tx1"/>
            </a:fontRef>
          </p:style>
        </p:cxnSp>
      </p:grpSp>
      <p:sp>
        <p:nvSpPr>
          <p:cNvPr id="16" name="TextBox 15"/>
          <p:cNvSpPr txBox="1"/>
          <p:nvPr/>
        </p:nvSpPr>
        <p:spPr>
          <a:xfrm>
            <a:off x="6677334" y="2916704"/>
            <a:ext cx="2173861" cy="1938992"/>
          </a:xfrm>
          <a:prstGeom prst="rect">
            <a:avLst/>
          </a:prstGeom>
          <a:solidFill>
            <a:schemeClr val="accent1">
              <a:lumMod val="20000"/>
              <a:lumOff val="80000"/>
            </a:schemeClr>
          </a:solidFill>
          <a:ln>
            <a:solidFill>
              <a:schemeClr val="tx1"/>
            </a:solidFill>
          </a:ln>
          <a:effectLst/>
          <a:sp3d prstMaterial="metal">
            <a:bevelT w="88900" h="88900" prst="softRound"/>
          </a:sp3d>
        </p:spPr>
        <p:txBody>
          <a:bodyPr wrap="square" anchor="t" anchorCtr="0">
            <a:spAutoFit/>
          </a:bodyPr>
          <a:lstStyle/>
          <a:p>
            <a:pPr marL="0" lvl="1">
              <a:defRPr/>
            </a:pPr>
            <a:r>
              <a:rPr lang="en-US" sz="1200" b="1" dirty="0" smtClean="0">
                <a:cs typeface="Adobe Caslon Pro"/>
              </a:rPr>
              <a:t>50% Student Learning Outcomes Evaluated </a:t>
            </a:r>
            <a:r>
              <a:rPr lang="en-US" sz="1200" b="1" dirty="0">
                <a:cs typeface="Adobe Caslon Pro"/>
              </a:rPr>
              <a:t>using</a:t>
            </a:r>
            <a:r>
              <a:rPr lang="en-US" sz="1200" b="1" dirty="0" smtClean="0">
                <a:cs typeface="Adobe Caslon Pro"/>
              </a:rPr>
              <a:t>:</a:t>
            </a:r>
          </a:p>
          <a:p>
            <a:pPr marL="171450" indent="-171450">
              <a:buFont typeface="Arial"/>
              <a:buChar char="•"/>
              <a:defRPr/>
            </a:pPr>
            <a:r>
              <a:rPr lang="en-US" sz="1200" b="1" dirty="0" smtClean="0">
                <a:cs typeface="Adobe Caslon Pro"/>
              </a:rPr>
              <a:t>A measure </a:t>
            </a:r>
            <a:r>
              <a:rPr lang="en-US" sz="1200" b="1" dirty="0">
                <a:cs typeface="Adobe Caslon Pro"/>
              </a:rPr>
              <a:t>of individually-attributed </a:t>
            </a:r>
            <a:r>
              <a:rPr lang="en-US" sz="1200" b="1" dirty="0" smtClean="0">
                <a:cs typeface="Adobe Caslon Pro"/>
              </a:rPr>
              <a:t>growth</a:t>
            </a:r>
            <a:endParaRPr lang="en-US" sz="1200" b="1" dirty="0">
              <a:cs typeface="Adobe Caslon Pro"/>
            </a:endParaRPr>
          </a:p>
          <a:p>
            <a:pPr marL="171450" indent="-171450">
              <a:buFont typeface="Arial"/>
              <a:buChar char="•"/>
              <a:defRPr/>
            </a:pPr>
            <a:r>
              <a:rPr lang="en-US" sz="1200" b="1" dirty="0" smtClean="0">
                <a:cs typeface="Adobe Caslon Pro"/>
              </a:rPr>
              <a:t>A </a:t>
            </a:r>
            <a:r>
              <a:rPr lang="en-US" sz="1200" b="1" dirty="0">
                <a:cs typeface="Adobe Caslon Pro"/>
              </a:rPr>
              <a:t>measure of collectively-attributed </a:t>
            </a:r>
            <a:r>
              <a:rPr lang="en-US" sz="1200" b="1" dirty="0" smtClean="0">
                <a:cs typeface="Adobe Caslon Pro"/>
              </a:rPr>
              <a:t>growth</a:t>
            </a:r>
            <a:endParaRPr lang="en-US" sz="1200" b="1" dirty="0">
              <a:cs typeface="Adobe Caslon Pro"/>
            </a:endParaRPr>
          </a:p>
          <a:p>
            <a:pPr marL="171450" indent="-171450">
              <a:buFont typeface="Arial"/>
              <a:buChar char="•"/>
              <a:defRPr/>
            </a:pPr>
            <a:r>
              <a:rPr lang="en-US" sz="1200" b="1" dirty="0" smtClean="0">
                <a:cs typeface="Adobe Caslon Pro"/>
              </a:rPr>
              <a:t>When </a:t>
            </a:r>
            <a:r>
              <a:rPr lang="en-US" sz="1200" b="1" dirty="0">
                <a:cs typeface="Adobe Caslon Pro"/>
              </a:rPr>
              <a:t>available, statewide summative </a:t>
            </a:r>
            <a:r>
              <a:rPr lang="en-US" sz="1200" b="1" dirty="0" smtClean="0">
                <a:cs typeface="Adobe Caslon Pro"/>
              </a:rPr>
              <a:t>assessments</a:t>
            </a:r>
            <a:endParaRPr lang="en-US" sz="1200" b="1" dirty="0">
              <a:cs typeface="Adobe Caslon Pro"/>
            </a:endParaRPr>
          </a:p>
          <a:p>
            <a:pPr marL="171450" indent="-171450">
              <a:buFont typeface="Arial"/>
              <a:buChar char="•"/>
              <a:defRPr/>
            </a:pPr>
            <a:r>
              <a:rPr lang="en-US" sz="1200" b="1" dirty="0" smtClean="0">
                <a:cs typeface="Adobe Caslon Pro"/>
              </a:rPr>
              <a:t>Where </a:t>
            </a:r>
            <a:r>
              <a:rPr lang="en-US" sz="1200" b="1" dirty="0">
                <a:cs typeface="Adobe Caslon Pro"/>
              </a:rPr>
              <a:t>applicable, Colorado Growth Model </a:t>
            </a:r>
            <a:r>
              <a:rPr lang="en-US" sz="1200" b="1" dirty="0" smtClean="0">
                <a:cs typeface="Adobe Caslon Pro"/>
              </a:rPr>
              <a:t>data. </a:t>
            </a:r>
            <a:endParaRPr lang="en-US" sz="1200" b="1" dirty="0">
              <a:cs typeface="Adobe Caslon Pro"/>
            </a:endParaRPr>
          </a:p>
        </p:txBody>
      </p:sp>
    </p:spTree>
    <p:extLst>
      <p:ext uri="{BB962C8B-B14F-4D97-AF65-F5344CB8AC3E}">
        <p14:creationId xmlns:p14="http://schemas.microsoft.com/office/powerpoint/2010/main" val="3030542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0"/>
            <a:ext cx="8229600" cy="868363"/>
          </a:xfrm>
        </p:spPr>
        <p:txBody>
          <a:bodyPr>
            <a:normAutofit/>
          </a:bodyPr>
          <a:lstStyle/>
          <a:p>
            <a:pPr eaLnBrk="1" hangingPunct="1"/>
            <a:r>
              <a:rPr lang="en-US" dirty="0" smtClean="0"/>
              <a:t>MSLs Rating Levels &amp; Rubric Scores</a:t>
            </a:r>
          </a:p>
        </p:txBody>
      </p:sp>
      <p:sp>
        <p:nvSpPr>
          <p:cNvPr id="12" name="Up Arrow Callout 11"/>
          <p:cNvSpPr/>
          <p:nvPr/>
        </p:nvSpPr>
        <p:spPr>
          <a:xfrm>
            <a:off x="505417" y="3126993"/>
            <a:ext cx="1967211" cy="3344284"/>
          </a:xfrm>
          <a:prstGeom prst="upArrowCallout">
            <a:avLst>
              <a:gd name="adj1" fmla="val 25000"/>
              <a:gd name="adj2" fmla="val 25000"/>
              <a:gd name="adj3" fmla="val 25000"/>
              <a:gd name="adj4" fmla="val 76698"/>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US" sz="1200" b="1" dirty="0" smtClean="0">
              <a:solidFill>
                <a:schemeClr val="tx1"/>
              </a:solidFill>
            </a:endParaRPr>
          </a:p>
          <a:p>
            <a:pPr algn="ctr" fontAlgn="auto">
              <a:spcBef>
                <a:spcPts val="0"/>
              </a:spcBef>
              <a:spcAft>
                <a:spcPts val="0"/>
              </a:spcAft>
              <a:defRPr/>
            </a:pPr>
            <a:r>
              <a:rPr lang="en-US" dirty="0" smtClean="0">
                <a:solidFill>
                  <a:schemeClr val="tx1"/>
                </a:solidFill>
              </a:rPr>
              <a:t>Learning outcomes </a:t>
            </a:r>
            <a:r>
              <a:rPr lang="en-US" dirty="0">
                <a:solidFill>
                  <a:schemeClr val="tx1"/>
                </a:solidFill>
              </a:rPr>
              <a:t>are significantly below expectation </a:t>
            </a:r>
            <a:r>
              <a:rPr lang="en-US" dirty="0" smtClean="0">
                <a:solidFill>
                  <a:schemeClr val="tx1"/>
                </a:solidFill>
              </a:rPr>
              <a:t>and do not meet the target(s) set on the established scale.</a:t>
            </a:r>
            <a:endParaRPr lang="en-US" dirty="0">
              <a:solidFill>
                <a:schemeClr val="tx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269112155"/>
              </p:ext>
            </p:extLst>
          </p:nvPr>
        </p:nvGraphicFramePr>
        <p:xfrm>
          <a:off x="457200" y="900856"/>
          <a:ext cx="8229600" cy="21945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gridSpan="4">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Standard VI – Multiple Measures of Student Learning</a:t>
                      </a:r>
                    </a:p>
                  </a:txBody>
                  <a:tcPr anchor="ctr"/>
                </a:tc>
                <a:tc hMerge="1">
                  <a:txBody>
                    <a:bodyPr/>
                    <a:lstStyle/>
                    <a:p>
                      <a:endParaRPr lang="en-US"/>
                    </a:p>
                  </a:txBody>
                  <a:tcPr/>
                </a:tc>
                <a:tc hMerge="1">
                  <a:txBody>
                    <a:bodyPr/>
                    <a:lstStyle/>
                    <a:p>
                      <a:endParaRPr lang="en-US"/>
                    </a:p>
                  </a:txBody>
                  <a:tcPr/>
                </a:tc>
                <a:tc hMerge="1">
                  <a:txBody>
                    <a:bodyPr/>
                    <a:lstStyle/>
                    <a:p>
                      <a:endParaRPr lang="en-US" dirty="0"/>
                    </a:p>
                  </a:txBody>
                  <a:tcPr/>
                </a:tc>
              </a:tr>
              <a:tr h="370840">
                <a:tc>
                  <a:txBody>
                    <a:bodyPr/>
                    <a:lstStyle/>
                    <a:p>
                      <a:pPr algn="ctr"/>
                      <a:r>
                        <a:rPr lang="en-US" sz="2000" b="1" dirty="0" smtClean="0"/>
                        <a:t>Much</a:t>
                      </a:r>
                      <a:r>
                        <a:rPr lang="en-US" sz="2000" b="1" baseline="0" dirty="0" smtClean="0"/>
                        <a:t> Lower than Expected Student Learning</a:t>
                      </a:r>
                      <a:endParaRPr lang="en-US" sz="2000" b="1" dirty="0"/>
                    </a:p>
                  </a:txBody>
                  <a:tcPr anchor="ctr"/>
                </a:tc>
                <a:tc>
                  <a:txBody>
                    <a:bodyPr/>
                    <a:lstStyle/>
                    <a:p>
                      <a:pPr algn="ctr"/>
                      <a:r>
                        <a:rPr lang="en-US" sz="2000" b="1" dirty="0" smtClean="0"/>
                        <a:t>Lower than Expected</a:t>
                      </a:r>
                      <a:r>
                        <a:rPr lang="en-US" sz="2000" b="1" baseline="0" dirty="0" smtClean="0"/>
                        <a:t> Student Learning</a:t>
                      </a:r>
                      <a:endParaRPr lang="en-US" sz="2000" b="1" dirty="0"/>
                    </a:p>
                  </a:txBody>
                  <a:tcPr anchor="ctr"/>
                </a:tc>
                <a:tc>
                  <a:txBody>
                    <a:bodyPr/>
                    <a:lstStyle/>
                    <a:p>
                      <a:pPr algn="ctr"/>
                      <a:r>
                        <a:rPr lang="en-US" sz="2000" b="1" dirty="0" smtClean="0"/>
                        <a:t>Expected Student</a:t>
                      </a:r>
                      <a:r>
                        <a:rPr lang="en-US" sz="2000" b="1" baseline="0" dirty="0" smtClean="0"/>
                        <a:t> Learning</a:t>
                      </a:r>
                      <a:endParaRPr lang="en-US" sz="2000" b="1" dirty="0"/>
                    </a:p>
                  </a:txBody>
                  <a:tcPr anchor="ctr"/>
                </a:tc>
                <a:tc>
                  <a:txBody>
                    <a:bodyPr/>
                    <a:lstStyle/>
                    <a:p>
                      <a:pPr algn="ctr"/>
                      <a:r>
                        <a:rPr lang="en-US" sz="2000" b="1" dirty="0" smtClean="0"/>
                        <a:t>Higher than Expected Student</a:t>
                      </a:r>
                      <a:r>
                        <a:rPr lang="en-US" sz="2000" b="1" baseline="0" dirty="0" smtClean="0"/>
                        <a:t> Learning</a:t>
                      </a:r>
                      <a:endParaRPr lang="en-US" sz="2000" b="1" dirty="0"/>
                    </a:p>
                  </a:txBody>
                  <a:tcPr anchor="ctr"/>
                </a:tc>
              </a:tr>
              <a:tr h="370840">
                <a:tc>
                  <a:txBody>
                    <a:bodyPr/>
                    <a:lstStyle/>
                    <a:p>
                      <a:pPr algn="ctr"/>
                      <a:r>
                        <a:rPr lang="en-US" sz="1800" b="1" dirty="0" smtClean="0"/>
                        <a:t>Rubric Score</a:t>
                      </a:r>
                    </a:p>
                    <a:p>
                      <a:pPr algn="ctr">
                        <a:lnSpc>
                          <a:spcPct val="120000"/>
                        </a:lnSpc>
                      </a:pPr>
                      <a:r>
                        <a:rPr lang="en-US" sz="2000" b="1" dirty="0" smtClean="0"/>
                        <a:t>0</a:t>
                      </a:r>
                    </a:p>
                  </a:txBody>
                  <a:tcPr anchor="ctr">
                    <a:solidFill>
                      <a:schemeClr val="accent1">
                        <a:lumMod val="50000"/>
                      </a:schemeClr>
                    </a:solidFill>
                  </a:tcPr>
                </a:tc>
                <a:tc>
                  <a:txBody>
                    <a:bodyPr/>
                    <a:lstStyle/>
                    <a:p>
                      <a:pPr algn="ctr"/>
                      <a:r>
                        <a:rPr lang="en-US" sz="1800" b="1" dirty="0" smtClean="0"/>
                        <a:t>Rubric Score</a:t>
                      </a:r>
                    </a:p>
                    <a:p>
                      <a:pPr algn="ctr">
                        <a:lnSpc>
                          <a:spcPct val="120000"/>
                        </a:lnSpc>
                      </a:pPr>
                      <a:r>
                        <a:rPr lang="en-US" sz="2000" b="1" dirty="0" smtClean="0"/>
                        <a:t>1</a:t>
                      </a:r>
                    </a:p>
                  </a:txBody>
                  <a:tcPr anchor="ctr">
                    <a:solidFill>
                      <a:schemeClr val="accent1">
                        <a:lumMod val="75000"/>
                      </a:schemeClr>
                    </a:solidFill>
                  </a:tcPr>
                </a:tc>
                <a:tc>
                  <a:txBody>
                    <a:bodyPr/>
                    <a:lstStyle/>
                    <a:p>
                      <a:pPr algn="ctr"/>
                      <a:r>
                        <a:rPr lang="en-US" sz="1800" b="1" dirty="0" smtClean="0"/>
                        <a:t>Rubric Score</a:t>
                      </a:r>
                    </a:p>
                    <a:p>
                      <a:pPr algn="ctr">
                        <a:lnSpc>
                          <a:spcPct val="120000"/>
                        </a:lnSpc>
                      </a:pPr>
                      <a:r>
                        <a:rPr lang="en-US" sz="2000" b="1" dirty="0" smtClean="0"/>
                        <a:t>2</a:t>
                      </a:r>
                    </a:p>
                  </a:txBody>
                  <a:tcPr anchor="ctr">
                    <a:solidFill>
                      <a:srgbClr val="BEC7C2"/>
                    </a:solidFill>
                  </a:tcPr>
                </a:tc>
                <a:tc>
                  <a:txBody>
                    <a:bodyPr/>
                    <a:lstStyle/>
                    <a:p>
                      <a:pPr algn="ctr"/>
                      <a:r>
                        <a:rPr lang="en-US" sz="1800" b="1" dirty="0" smtClean="0"/>
                        <a:t>Rubric Score</a:t>
                      </a:r>
                    </a:p>
                    <a:p>
                      <a:pPr algn="ctr">
                        <a:lnSpc>
                          <a:spcPct val="120000"/>
                        </a:lnSpc>
                      </a:pPr>
                      <a:r>
                        <a:rPr lang="en-US" sz="2000" b="1" dirty="0" smtClean="0"/>
                        <a:t>3</a:t>
                      </a:r>
                    </a:p>
                  </a:txBody>
                  <a:tcPr anchor="ctr">
                    <a:solidFill>
                      <a:schemeClr val="accent1">
                        <a:lumMod val="40000"/>
                        <a:lumOff val="60000"/>
                      </a:schemeClr>
                    </a:solidFill>
                  </a:tcPr>
                </a:tc>
              </a:tr>
            </a:tbl>
          </a:graphicData>
        </a:graphic>
      </p:graphicFrame>
      <p:sp>
        <p:nvSpPr>
          <p:cNvPr id="14" name="Up Arrow Callout 13"/>
          <p:cNvSpPr/>
          <p:nvPr/>
        </p:nvSpPr>
        <p:spPr>
          <a:xfrm>
            <a:off x="2562951" y="3126993"/>
            <a:ext cx="1967211" cy="3344284"/>
          </a:xfrm>
          <a:prstGeom prst="upArrowCallout">
            <a:avLst>
              <a:gd name="adj1" fmla="val 25000"/>
              <a:gd name="adj2" fmla="val 25000"/>
              <a:gd name="adj3" fmla="val 25000"/>
              <a:gd name="adj4" fmla="val 76698"/>
            </a:avLst>
          </a:prstGeom>
          <a:solidFill>
            <a:srgbClr val="6B7D72"/>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US" sz="1200" b="1" dirty="0" smtClean="0">
              <a:solidFill>
                <a:schemeClr val="tx1"/>
              </a:solidFill>
            </a:endParaRPr>
          </a:p>
          <a:p>
            <a:pPr algn="ctr" fontAlgn="auto">
              <a:spcBef>
                <a:spcPts val="0"/>
              </a:spcBef>
              <a:spcAft>
                <a:spcPts val="0"/>
              </a:spcAft>
              <a:defRPr/>
            </a:pPr>
            <a:r>
              <a:rPr lang="en-US" dirty="0" smtClean="0">
                <a:solidFill>
                  <a:schemeClr val="tx1"/>
                </a:solidFill>
              </a:rPr>
              <a:t>Learning outcomes are </a:t>
            </a:r>
            <a:r>
              <a:rPr lang="en-US" dirty="0">
                <a:solidFill>
                  <a:schemeClr val="tx1"/>
                </a:solidFill>
              </a:rPr>
              <a:t>below expectation </a:t>
            </a:r>
            <a:r>
              <a:rPr lang="en-US" dirty="0" smtClean="0">
                <a:solidFill>
                  <a:schemeClr val="tx1"/>
                </a:solidFill>
              </a:rPr>
              <a:t>and do not meet </a:t>
            </a:r>
            <a:r>
              <a:rPr lang="en-US" dirty="0">
                <a:solidFill>
                  <a:schemeClr val="tx1"/>
                </a:solidFill>
              </a:rPr>
              <a:t>the the target(s) set on the established scale.</a:t>
            </a:r>
          </a:p>
        </p:txBody>
      </p:sp>
      <p:sp>
        <p:nvSpPr>
          <p:cNvPr id="15" name="Up Arrow Callout 14"/>
          <p:cNvSpPr/>
          <p:nvPr/>
        </p:nvSpPr>
        <p:spPr>
          <a:xfrm>
            <a:off x="4620487" y="3126993"/>
            <a:ext cx="1967211" cy="3344284"/>
          </a:xfrm>
          <a:prstGeom prst="upArrowCallout">
            <a:avLst>
              <a:gd name="adj1" fmla="val 25000"/>
              <a:gd name="adj2" fmla="val 25000"/>
              <a:gd name="adj3" fmla="val 25000"/>
              <a:gd name="adj4" fmla="val 76698"/>
            </a:avLst>
          </a:prstGeom>
          <a:solidFill>
            <a:schemeClr val="accent1">
              <a:lumMod val="60000"/>
              <a:lumOff val="4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US" sz="1200" b="1" dirty="0" smtClean="0">
              <a:solidFill>
                <a:schemeClr val="tx1"/>
              </a:solidFill>
            </a:endParaRPr>
          </a:p>
          <a:p>
            <a:pPr algn="ctr">
              <a:defRPr/>
            </a:pPr>
            <a:r>
              <a:rPr lang="en-US" dirty="0" smtClean="0">
                <a:solidFill>
                  <a:schemeClr val="tx1"/>
                </a:solidFill>
              </a:rPr>
              <a:t>Learning outcomes are at the expected level(s</a:t>
            </a:r>
            <a:r>
              <a:rPr lang="en-US" dirty="0">
                <a:solidFill>
                  <a:schemeClr val="tx1"/>
                </a:solidFill>
              </a:rPr>
              <a:t>) </a:t>
            </a:r>
            <a:r>
              <a:rPr lang="en-US" dirty="0" smtClean="0">
                <a:solidFill>
                  <a:schemeClr val="tx1"/>
                </a:solidFill>
              </a:rPr>
              <a:t>and meet the </a:t>
            </a:r>
            <a:r>
              <a:rPr lang="en-US" dirty="0">
                <a:solidFill>
                  <a:schemeClr val="tx1"/>
                </a:solidFill>
              </a:rPr>
              <a:t>target(s) set on the established scale</a:t>
            </a:r>
            <a:r>
              <a:rPr lang="en-US" dirty="0" smtClean="0">
                <a:solidFill>
                  <a:schemeClr val="tx1"/>
                </a:solidFill>
              </a:rPr>
              <a:t>.</a:t>
            </a:r>
            <a:endParaRPr lang="en-US" dirty="0">
              <a:solidFill>
                <a:schemeClr val="tx1"/>
              </a:solidFill>
            </a:endParaRPr>
          </a:p>
        </p:txBody>
      </p:sp>
      <p:sp>
        <p:nvSpPr>
          <p:cNvPr id="16" name="Up Arrow Callout 15"/>
          <p:cNvSpPr/>
          <p:nvPr/>
        </p:nvSpPr>
        <p:spPr>
          <a:xfrm>
            <a:off x="6676845" y="3132416"/>
            <a:ext cx="1967211" cy="3344284"/>
          </a:xfrm>
          <a:prstGeom prst="upArrowCallout">
            <a:avLst>
              <a:gd name="adj1" fmla="val 25000"/>
              <a:gd name="adj2" fmla="val 25000"/>
              <a:gd name="adj3" fmla="val 25000"/>
              <a:gd name="adj4" fmla="val 76698"/>
            </a:avLst>
          </a:prstGeom>
          <a:solidFill>
            <a:srgbClr val="D4DAD6"/>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US" sz="1200" b="1" dirty="0" smtClean="0">
              <a:solidFill>
                <a:schemeClr val="tx1"/>
              </a:solidFill>
            </a:endParaRPr>
          </a:p>
          <a:p>
            <a:pPr algn="ctr" fontAlgn="auto">
              <a:spcBef>
                <a:spcPts val="0"/>
              </a:spcBef>
              <a:spcAft>
                <a:spcPts val="0"/>
              </a:spcAft>
              <a:defRPr/>
            </a:pPr>
            <a:r>
              <a:rPr lang="en-US" dirty="0" smtClean="0">
                <a:solidFill>
                  <a:schemeClr val="tx1"/>
                </a:solidFill>
              </a:rPr>
              <a:t>Learning outcomes </a:t>
            </a:r>
            <a:r>
              <a:rPr lang="en-US" dirty="0">
                <a:solidFill>
                  <a:schemeClr val="tx1"/>
                </a:solidFill>
              </a:rPr>
              <a:t>are significantly </a:t>
            </a:r>
            <a:r>
              <a:rPr lang="en-US" dirty="0" smtClean="0">
                <a:solidFill>
                  <a:schemeClr val="tx1"/>
                </a:solidFill>
              </a:rPr>
              <a:t>higher than </a:t>
            </a:r>
            <a:r>
              <a:rPr lang="en-US" dirty="0">
                <a:solidFill>
                  <a:schemeClr val="tx1"/>
                </a:solidFill>
              </a:rPr>
              <a:t>the expected level(s) </a:t>
            </a:r>
            <a:r>
              <a:rPr lang="en-US" dirty="0" smtClean="0">
                <a:solidFill>
                  <a:schemeClr val="tx1"/>
                </a:solidFill>
              </a:rPr>
              <a:t>and exceed </a:t>
            </a:r>
            <a:r>
              <a:rPr lang="en-US" dirty="0">
                <a:solidFill>
                  <a:schemeClr val="tx1"/>
                </a:solidFill>
              </a:rPr>
              <a:t>the target(s) set on the established scale</a:t>
            </a:r>
            <a:r>
              <a:rPr lang="en-US"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3343910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3578"/>
            <a:ext cx="8229600" cy="1031648"/>
          </a:xfrm>
        </p:spPr>
        <p:txBody>
          <a:bodyPr>
            <a:normAutofit/>
          </a:bodyPr>
          <a:lstStyle/>
          <a:p>
            <a:r>
              <a:rPr lang="en-US" dirty="0" smtClean="0"/>
              <a:t>Evaluation System Resources</a:t>
            </a:r>
            <a:endParaRPr lang="en-US" dirty="0"/>
          </a:p>
        </p:txBody>
      </p:sp>
      <p:sp>
        <p:nvSpPr>
          <p:cNvPr id="3" name="Content Placeholder 2"/>
          <p:cNvSpPr>
            <a:spLocks noGrp="1"/>
          </p:cNvSpPr>
          <p:nvPr>
            <p:ph idx="1"/>
          </p:nvPr>
        </p:nvSpPr>
        <p:spPr>
          <a:xfrm>
            <a:off x="457200" y="1094308"/>
            <a:ext cx="8229600" cy="5444519"/>
          </a:xfrm>
        </p:spPr>
        <p:txBody>
          <a:bodyPr>
            <a:normAutofit fontScale="92500"/>
          </a:bodyPr>
          <a:lstStyle/>
          <a:p>
            <a:r>
              <a:rPr lang="en-US" sz="3000" dirty="0" smtClean="0"/>
              <a:t>CDE Educator Effectiveness Website</a:t>
            </a:r>
          </a:p>
          <a:p>
            <a:pPr marL="857250" lvl="2" indent="0">
              <a:buNone/>
            </a:pPr>
            <a:r>
              <a:rPr lang="en-US" dirty="0" smtClean="0">
                <a:hlinkClick r:id="rId3"/>
              </a:rPr>
              <a:t>http://www.cde.state.co.us/EducatorEffectiveness</a:t>
            </a:r>
            <a:endParaRPr lang="en-US" dirty="0"/>
          </a:p>
          <a:p>
            <a:r>
              <a:rPr lang="en-US" sz="3000" dirty="0" smtClean="0"/>
              <a:t>CDE Evaluation System User Guide</a:t>
            </a:r>
          </a:p>
          <a:p>
            <a:pPr marL="857250" lvl="2" indent="0">
              <a:buNone/>
            </a:pPr>
            <a:r>
              <a:rPr lang="en-US" dirty="0">
                <a:hlinkClick r:id="rId4"/>
              </a:rPr>
              <a:t>http://www.cde.state.co.us/sites/default/files/Ed_Eval_User_Guide_LP11_07_Links_REV121213.</a:t>
            </a:r>
            <a:r>
              <a:rPr lang="en-US" dirty="0" smtClean="0">
                <a:hlinkClick r:id="rId4"/>
              </a:rPr>
              <a:t>pdf</a:t>
            </a:r>
            <a:endParaRPr lang="en-US" dirty="0" smtClean="0"/>
          </a:p>
          <a:p>
            <a:r>
              <a:rPr lang="en-US" sz="3000" dirty="0" smtClean="0"/>
              <a:t>SVVSD-SVVEA Agreement 2014-2016</a:t>
            </a:r>
            <a:endParaRPr lang="en-US" sz="3000" dirty="0"/>
          </a:p>
          <a:p>
            <a:pPr marL="857250" lvl="2" indent="0">
              <a:buNone/>
            </a:pPr>
            <a:r>
              <a:rPr lang="en-US" dirty="0">
                <a:hlinkClick r:id="rId5"/>
              </a:rPr>
              <a:t>http://www.svvsd.org/files/SVVSD-SVVEA%</a:t>
            </a:r>
            <a:r>
              <a:rPr lang="en-US" dirty="0" smtClean="0">
                <a:hlinkClick r:id="rId5"/>
              </a:rPr>
              <a:t>20Agreement.pdf</a:t>
            </a:r>
            <a:endParaRPr lang="en-US" dirty="0" smtClean="0"/>
          </a:p>
          <a:p>
            <a:r>
              <a:rPr lang="en-US" sz="3000" dirty="0"/>
              <a:t>BloomBoard Online Evaluation Management System</a:t>
            </a:r>
          </a:p>
          <a:p>
            <a:pPr marL="857250" lvl="2" indent="0">
              <a:buNone/>
            </a:pPr>
            <a:r>
              <a:rPr lang="en-US" dirty="0">
                <a:hlinkClick r:id="rId6"/>
              </a:rPr>
              <a:t>https://apps.bloomboard.com/users/login</a:t>
            </a:r>
            <a:endParaRPr lang="en-US" dirty="0"/>
          </a:p>
          <a:p>
            <a:r>
              <a:rPr lang="en-US" sz="3000" dirty="0" smtClean="0"/>
              <a:t>SVVSD Teacher Evaluation Information 2014-15</a:t>
            </a:r>
          </a:p>
          <a:p>
            <a:pPr marL="800100" lvl="2" indent="0">
              <a:buNone/>
            </a:pPr>
            <a:r>
              <a:rPr lang="en-US" dirty="0" smtClean="0">
                <a:hlinkClick r:id="rId7"/>
              </a:rPr>
              <a:t>http</a:t>
            </a:r>
            <a:r>
              <a:rPr lang="en-US" dirty="0">
                <a:hlinkClick r:id="rId7"/>
              </a:rPr>
              <a:t>://www.svvsd.org/about/departments/human-resources/teacher-evaluation-information-</a:t>
            </a:r>
            <a:r>
              <a:rPr lang="en-US" dirty="0" smtClean="0">
                <a:hlinkClick r:id="rId7"/>
              </a:rPr>
              <a:t>2014-2015</a:t>
            </a:r>
            <a:endParaRPr lang="en-US" dirty="0" smtClean="0"/>
          </a:p>
        </p:txBody>
      </p:sp>
    </p:spTree>
    <p:extLst>
      <p:ext uri="{BB962C8B-B14F-4D97-AF65-F5344CB8AC3E}">
        <p14:creationId xmlns:p14="http://schemas.microsoft.com/office/powerpoint/2010/main" val="3019500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11526"/>
            <a:ext cx="8229600" cy="684570"/>
          </a:xfrm>
        </p:spPr>
        <p:txBody>
          <a:bodyPr>
            <a:normAutofit fontScale="90000"/>
          </a:bodyPr>
          <a:lstStyle/>
          <a:p>
            <a:r>
              <a:rPr lang="en-US" dirty="0" smtClean="0"/>
              <a:t>Scoring Individual MSLs</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394425811"/>
              </p:ext>
            </p:extLst>
          </p:nvPr>
        </p:nvGraphicFramePr>
        <p:xfrm>
          <a:off x="608027" y="1269938"/>
          <a:ext cx="7935115" cy="3904382"/>
        </p:xfrm>
        <a:graphic>
          <a:graphicData uri="http://schemas.openxmlformats.org/drawingml/2006/table">
            <a:tbl>
              <a:tblPr firstRow="1" bandRow="1">
                <a:tableStyleId>{5C22544A-7EE6-4342-B048-85BDC9FD1C3A}</a:tableStyleId>
              </a:tblPr>
              <a:tblGrid>
                <a:gridCol w="1918649"/>
                <a:gridCol w="3229281"/>
                <a:gridCol w="701024"/>
                <a:gridCol w="407554"/>
                <a:gridCol w="349721"/>
                <a:gridCol w="349721"/>
                <a:gridCol w="349721"/>
                <a:gridCol w="629444"/>
              </a:tblGrid>
              <a:tr h="830014">
                <a:tc gridSpan="4">
                  <a:txBody>
                    <a:bodyPr/>
                    <a:lstStyle/>
                    <a:p>
                      <a:pPr algn="l"/>
                      <a:r>
                        <a:rPr lang="en-US" sz="2400" b="0" dirty="0" smtClean="0"/>
                        <a:t>School Performance Framework</a:t>
                      </a:r>
                      <a:r>
                        <a:rPr lang="en-US" sz="2400" b="0" baseline="0" dirty="0" smtClean="0"/>
                        <a:t> (SPF)</a:t>
                      </a:r>
                    </a:p>
                    <a:p>
                      <a:pPr algn="l">
                        <a:lnSpc>
                          <a:spcPct val="120000"/>
                        </a:lnSpc>
                      </a:pPr>
                      <a:r>
                        <a:rPr lang="en-US" sz="1600" b="0" baseline="0" dirty="0" smtClean="0"/>
                        <a:t>Collective Measure</a:t>
                      </a:r>
                      <a:endParaRPr lang="en-US" sz="1600" b="0" dirty="0"/>
                    </a:p>
                  </a:txBody>
                  <a:tcPr anchor="ctr"/>
                </a:tc>
                <a:tc hMerge="1">
                  <a:txBody>
                    <a:bodyPr/>
                    <a:lstStyle/>
                    <a:p>
                      <a:endParaRPr lang="en-US"/>
                    </a:p>
                  </a:txBody>
                  <a:tcPr/>
                </a:tc>
                <a:tc hMerge="1">
                  <a:txBody>
                    <a:bodyPr/>
                    <a:lstStyle/>
                    <a:p>
                      <a:endParaRPr lang="en-US"/>
                    </a:p>
                  </a:txBody>
                  <a:tcPr/>
                </a:tc>
                <a:tc hMerge="1">
                  <a:txBody>
                    <a:bodyPr/>
                    <a:lstStyle/>
                    <a:p>
                      <a:pPr algn="ctr"/>
                      <a:endParaRPr lang="en-US" sz="1000" dirty="0"/>
                    </a:p>
                  </a:txBody>
                  <a:tcPr anchor="ctr"/>
                </a:tc>
                <a:tc gridSpan="3">
                  <a:txBody>
                    <a:bodyPr/>
                    <a:lstStyle/>
                    <a:p>
                      <a:pPr algn="ctr"/>
                      <a:r>
                        <a:rPr lang="en-US" sz="1800" dirty="0" smtClean="0"/>
                        <a:t>Weight</a:t>
                      </a:r>
                      <a:endParaRPr lang="en-US" sz="1800" dirty="0"/>
                    </a:p>
                  </a:txBody>
                  <a:tcPr anchor="ctr"/>
                </a:tc>
                <a:tc hMerge="1">
                  <a:txBody>
                    <a:bodyPr/>
                    <a:lstStyle/>
                    <a:p>
                      <a:pPr algn="ctr"/>
                      <a:endParaRPr lang="en-US" sz="1000" dirty="0"/>
                    </a:p>
                  </a:txBody>
                  <a:tcPr anchor="ctr"/>
                </a:tc>
                <a:tc hMerge="1">
                  <a:txBody>
                    <a:bodyPr/>
                    <a:lstStyle/>
                    <a:p>
                      <a:pPr algn="ctr"/>
                      <a:endParaRPr lang="en-US" sz="1000" dirty="0"/>
                    </a:p>
                  </a:txBody>
                  <a:tcPr anchor="ctr"/>
                </a:tc>
                <a:tc>
                  <a:txBody>
                    <a:bodyPr/>
                    <a:lstStyle/>
                    <a:p>
                      <a:pPr algn="ctr"/>
                      <a:r>
                        <a:rPr lang="en-US" sz="1800" baseline="0" dirty="0" smtClean="0"/>
                        <a:t>40%</a:t>
                      </a:r>
                    </a:p>
                  </a:txBody>
                  <a:tcPr anchor="ctr"/>
                </a:tc>
              </a:tr>
              <a:tr h="830570">
                <a:tc gridSpan="4">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1" kern="1200" dirty="0" smtClean="0">
                          <a:solidFill>
                            <a:schemeClr val="dk1"/>
                          </a:solidFill>
                          <a:effectLst/>
                          <a:latin typeface="+mn-lt"/>
                          <a:ea typeface="+mn-ea"/>
                          <a:cs typeface="+mn-cs"/>
                        </a:rPr>
                        <a:t>Building SPF Total Score</a:t>
                      </a:r>
                      <a:endParaRPr lang="en-US" sz="2000" b="1" dirty="0" smtClean="0">
                        <a:effectLst/>
                      </a:endParaRPr>
                    </a:p>
                  </a:txBody>
                  <a:tcPr anchor="ctr"/>
                </a:tc>
                <a:tc hMerge="1">
                  <a:txBody>
                    <a:bodyPr/>
                    <a:lstStyle/>
                    <a:p>
                      <a:endParaRPr lang="en-US"/>
                    </a:p>
                  </a:txBody>
                  <a:tcPr/>
                </a:tc>
                <a:tc hMerge="1">
                  <a:txBody>
                    <a:bodyPr/>
                    <a:lstStyle/>
                    <a:p>
                      <a:endParaRPr lang="en-US"/>
                    </a:p>
                  </a:txBody>
                  <a:tcPr/>
                </a:tc>
                <a:tc hMerge="1">
                  <a:txBody>
                    <a:bodyPr/>
                    <a:lstStyle/>
                    <a:p>
                      <a:pPr algn="ctr"/>
                      <a:endParaRPr lang="en-US" dirty="0">
                        <a:solidFill>
                          <a:srgbClr val="47534C"/>
                        </a:solidFill>
                      </a:endParaRPr>
                    </a:p>
                  </a:txBody>
                  <a:tcPr anchor="ctr"/>
                </a:tc>
                <a:tc gridSpan="3">
                  <a:txBody>
                    <a:bodyPr/>
                    <a:lstStyle/>
                    <a:p>
                      <a:pPr algn="ctr"/>
                      <a:r>
                        <a:rPr lang="en-US" sz="1200" b="1" dirty="0" smtClean="0">
                          <a:solidFill>
                            <a:srgbClr val="47534C"/>
                          </a:solidFill>
                        </a:rPr>
                        <a:t>Previous</a:t>
                      </a:r>
                    </a:p>
                    <a:p>
                      <a:pPr algn="ctr"/>
                      <a:r>
                        <a:rPr lang="en-US" sz="1200" b="1" baseline="0" dirty="0" smtClean="0">
                          <a:solidFill>
                            <a:srgbClr val="47534C"/>
                          </a:solidFill>
                        </a:rPr>
                        <a:t>School Year</a:t>
                      </a:r>
                    </a:p>
                    <a:p>
                      <a:pPr algn="ctr"/>
                      <a:r>
                        <a:rPr lang="en-US" sz="1200" b="1" baseline="0" dirty="0" smtClean="0">
                          <a:solidFill>
                            <a:srgbClr val="47534C"/>
                          </a:solidFill>
                        </a:rPr>
                        <a:t>Score</a:t>
                      </a:r>
                      <a:endParaRPr lang="en-US" sz="1200" b="1" dirty="0">
                        <a:solidFill>
                          <a:srgbClr val="47534C"/>
                        </a:solidFill>
                      </a:endParaRPr>
                    </a:p>
                  </a:txBody>
                  <a:tcPr/>
                </a:tc>
                <a:tc hMerge="1">
                  <a:txBody>
                    <a:bodyPr/>
                    <a:lstStyle/>
                    <a:p>
                      <a:pPr algn="ctr"/>
                      <a:endParaRPr lang="en-US">
                        <a:solidFill>
                          <a:srgbClr val="47534C"/>
                        </a:solidFill>
                      </a:endParaRPr>
                    </a:p>
                  </a:txBody>
                  <a:tcPr anchor="ctr"/>
                </a:tc>
                <a:tc hMerge="1">
                  <a:txBody>
                    <a:bodyPr/>
                    <a:lstStyle/>
                    <a:p>
                      <a:pPr algn="ctr"/>
                      <a:endParaRPr lang="en-US">
                        <a:solidFill>
                          <a:srgbClr val="47534C"/>
                        </a:solidFill>
                      </a:endParaRPr>
                    </a:p>
                  </a:txBody>
                  <a:tcPr anchor="ctr"/>
                </a:tc>
                <a:tc>
                  <a:txBody>
                    <a:bodyPr/>
                    <a:lstStyle/>
                    <a:p>
                      <a:pPr algn="ctr"/>
                      <a:r>
                        <a:rPr lang="en-US" sz="2000" b="1" dirty="0" smtClean="0">
                          <a:solidFill>
                            <a:srgbClr val="47534C"/>
                          </a:solidFill>
                        </a:rPr>
                        <a:t>72</a:t>
                      </a:r>
                      <a:endParaRPr lang="en-US" sz="2000" b="1" dirty="0">
                        <a:solidFill>
                          <a:srgbClr val="47534C"/>
                        </a:solidFill>
                      </a:endParaRPr>
                    </a:p>
                  </a:txBody>
                  <a:tcPr anchor="ctr"/>
                </a:tc>
              </a:tr>
              <a:tr h="593264">
                <a:tc rowSpan="2" grid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dk1"/>
                          </a:solidFill>
                          <a:effectLst/>
                          <a:latin typeface="+mn-lt"/>
                          <a:ea typeface="+mn-ea"/>
                          <a:cs typeface="+mn-cs"/>
                        </a:rPr>
                        <a:t>District-wide Scale: </a:t>
                      </a:r>
                      <a:r>
                        <a:rPr lang="en-US" sz="1200" b="1" kern="1200" dirty="0" smtClean="0">
                          <a:solidFill>
                            <a:schemeClr val="dk1"/>
                          </a:solidFill>
                          <a:effectLst/>
                          <a:latin typeface="+mn-lt"/>
                          <a:ea typeface="+mn-ea"/>
                          <a:cs typeface="+mn-cs"/>
                        </a:rPr>
                        <a:t>(percent</a:t>
                      </a:r>
                      <a:r>
                        <a:rPr lang="en-US" sz="1200" b="1" kern="1200" baseline="0" dirty="0" smtClean="0">
                          <a:solidFill>
                            <a:schemeClr val="dk1"/>
                          </a:solidFill>
                          <a:effectLst/>
                          <a:latin typeface="+mn-lt"/>
                          <a:ea typeface="+mn-ea"/>
                          <a:cs typeface="+mn-cs"/>
                        </a:rPr>
                        <a:t> out of 100%)</a:t>
                      </a:r>
                      <a:endParaRPr lang="en-US" sz="1200" b="1" kern="1200" dirty="0" smtClean="0">
                        <a:solidFill>
                          <a:schemeClr val="dk1"/>
                        </a:solidFill>
                        <a:effectLst/>
                        <a:latin typeface="+mn-lt"/>
                        <a:ea typeface="+mn-ea"/>
                        <a:cs typeface="+mn-cs"/>
                      </a:endParaRPr>
                    </a:p>
                    <a:p>
                      <a:pPr marL="457200" marR="0" lvl="1" indent="0" algn="l" defTabSz="457200" rtl="0" eaLnBrk="1" fontAlgn="auto" latinLnBrk="0" hangingPunct="1">
                        <a:lnSpc>
                          <a:spcPct val="150000"/>
                        </a:lnSpc>
                        <a:spcBef>
                          <a:spcPts val="0"/>
                        </a:spcBef>
                        <a:spcAft>
                          <a:spcPts val="0"/>
                        </a:spcAft>
                        <a:buClrTx/>
                        <a:buSzTx/>
                        <a:buFont typeface="Arial"/>
                        <a:buNone/>
                        <a:tabLst/>
                        <a:defRPr/>
                      </a:pPr>
                      <a:r>
                        <a:rPr lang="en-US" sz="1200" kern="1200" dirty="0" smtClean="0">
                          <a:solidFill>
                            <a:schemeClr val="dk1"/>
                          </a:solidFill>
                          <a:effectLst/>
                          <a:latin typeface="+mn-lt"/>
                          <a:ea typeface="+mn-ea"/>
                          <a:cs typeface="+mn-cs"/>
                        </a:rPr>
                        <a:t>Much Lower than</a:t>
                      </a:r>
                      <a:r>
                        <a:rPr lang="en-US" sz="1200" kern="1200" baseline="0" dirty="0" smtClean="0">
                          <a:solidFill>
                            <a:schemeClr val="dk1"/>
                          </a:solidFill>
                          <a:effectLst/>
                          <a:latin typeface="+mn-lt"/>
                          <a:ea typeface="+mn-ea"/>
                          <a:cs typeface="+mn-cs"/>
                        </a:rPr>
                        <a:t> Expected Student Learning </a:t>
                      </a:r>
                      <a:r>
                        <a:rPr lang="en-US" sz="1200" kern="1200" dirty="0" smtClean="0">
                          <a:solidFill>
                            <a:schemeClr val="dk1"/>
                          </a:solidFill>
                          <a:effectLst/>
                          <a:latin typeface="+mn-lt"/>
                          <a:ea typeface="+mn-ea"/>
                          <a:cs typeface="+mn-cs"/>
                        </a:rPr>
                        <a:t>= 0% to 24%</a:t>
                      </a:r>
                    </a:p>
                    <a:p>
                      <a:pPr marL="457200" marR="0" lvl="1" indent="0" algn="l" defTabSz="457200" rtl="0" eaLnBrk="1" fontAlgn="auto" latinLnBrk="0" hangingPunct="1">
                        <a:lnSpc>
                          <a:spcPct val="120000"/>
                        </a:lnSpc>
                        <a:spcBef>
                          <a:spcPts val="0"/>
                        </a:spcBef>
                        <a:spcAft>
                          <a:spcPts val="0"/>
                        </a:spcAft>
                        <a:buClrTx/>
                        <a:buSzTx/>
                        <a:buFont typeface="Arial"/>
                        <a:buNone/>
                        <a:tabLst/>
                        <a:defRPr/>
                      </a:pPr>
                      <a:r>
                        <a:rPr lang="en-US" sz="1200" kern="1200" dirty="0" smtClean="0">
                          <a:solidFill>
                            <a:schemeClr val="dk1"/>
                          </a:solidFill>
                          <a:effectLst/>
                          <a:latin typeface="+mn-lt"/>
                          <a:ea typeface="+mn-ea"/>
                          <a:cs typeface="+mn-cs"/>
                        </a:rPr>
                        <a:t>Lower</a:t>
                      </a:r>
                      <a:r>
                        <a:rPr lang="en-US" sz="1200" kern="1200" baseline="0" dirty="0" smtClean="0">
                          <a:solidFill>
                            <a:schemeClr val="dk1"/>
                          </a:solidFill>
                          <a:effectLst/>
                          <a:latin typeface="+mn-lt"/>
                          <a:ea typeface="+mn-ea"/>
                          <a:cs typeface="+mn-cs"/>
                        </a:rPr>
                        <a:t> than Expected Student Learning = 25% to 49%</a:t>
                      </a:r>
                    </a:p>
                    <a:p>
                      <a:pPr marL="457200" marR="0" lvl="1" indent="0" algn="l" defTabSz="457200" rtl="0" eaLnBrk="1" fontAlgn="auto" latinLnBrk="0" hangingPunct="1">
                        <a:lnSpc>
                          <a:spcPct val="120000"/>
                        </a:lnSpc>
                        <a:spcBef>
                          <a:spcPts val="0"/>
                        </a:spcBef>
                        <a:spcAft>
                          <a:spcPts val="0"/>
                        </a:spcAft>
                        <a:buClrTx/>
                        <a:buSzTx/>
                        <a:buFont typeface="Arial"/>
                        <a:buNone/>
                        <a:tabLst/>
                        <a:defRPr/>
                      </a:pPr>
                      <a:r>
                        <a:rPr lang="en-US" sz="1200" kern="1200" baseline="0" dirty="0" smtClean="0">
                          <a:solidFill>
                            <a:schemeClr val="dk1"/>
                          </a:solidFill>
                          <a:effectLst/>
                          <a:latin typeface="+mn-lt"/>
                          <a:ea typeface="+mn-ea"/>
                          <a:cs typeface="+mn-cs"/>
                        </a:rPr>
                        <a:t>Expected Student Learning = 50% to 74%</a:t>
                      </a:r>
                    </a:p>
                    <a:p>
                      <a:pPr marL="457200" marR="0" lvl="1" indent="0" algn="l" defTabSz="457200" rtl="0" eaLnBrk="1" fontAlgn="auto" latinLnBrk="0" hangingPunct="1">
                        <a:lnSpc>
                          <a:spcPct val="120000"/>
                        </a:lnSpc>
                        <a:spcBef>
                          <a:spcPts val="0"/>
                        </a:spcBef>
                        <a:spcAft>
                          <a:spcPts val="0"/>
                        </a:spcAft>
                        <a:buClrTx/>
                        <a:buSzTx/>
                        <a:buFont typeface="Arial"/>
                        <a:buNone/>
                        <a:tabLst/>
                        <a:defRPr/>
                      </a:pPr>
                      <a:r>
                        <a:rPr lang="en-US" sz="1200" kern="1200" baseline="0" dirty="0" smtClean="0">
                          <a:solidFill>
                            <a:schemeClr val="dk1"/>
                          </a:solidFill>
                          <a:effectLst/>
                          <a:latin typeface="+mn-lt"/>
                          <a:ea typeface="+mn-ea"/>
                          <a:cs typeface="+mn-cs"/>
                        </a:rPr>
                        <a:t>Higher than Expected Student Learning = 75% to 100%</a:t>
                      </a:r>
                      <a:endParaRPr lang="en-US" sz="1200" dirty="0" smtClean="0">
                        <a:effectLst/>
                      </a:endParaRPr>
                    </a:p>
                  </a:txBody>
                  <a:tcPr/>
                </a:tc>
                <a:tc rowSpan="2" hMerge="1">
                  <a:txBody>
                    <a:bodyPr/>
                    <a:lstStyle/>
                    <a:p>
                      <a:endParaRPr lang="en-US"/>
                    </a:p>
                  </a:txBody>
                  <a:tcPr/>
                </a:tc>
                <a:tc rowSpan="2" hMerge="1">
                  <a:txBody>
                    <a:bodyPr/>
                    <a:lstStyle/>
                    <a:p>
                      <a:endParaRPr lang="en-US"/>
                    </a:p>
                  </a:txBody>
                  <a:tcPr/>
                </a:tc>
                <a:tc>
                  <a:txBody>
                    <a:bodyPr/>
                    <a:lstStyle/>
                    <a:p>
                      <a:pPr algn="ctr"/>
                      <a:r>
                        <a:rPr lang="en-US" sz="1200" b="1" dirty="0" smtClean="0">
                          <a:solidFill>
                            <a:srgbClr val="47534C"/>
                          </a:solidFill>
                        </a:rPr>
                        <a:t>ML</a:t>
                      </a:r>
                    </a:p>
                    <a:p>
                      <a:pPr algn="ctr"/>
                      <a:r>
                        <a:rPr lang="en-US" sz="1000" b="1" dirty="0" smtClean="0">
                          <a:solidFill>
                            <a:srgbClr val="47534C"/>
                          </a:solidFill>
                        </a:rPr>
                        <a:t>(0)</a:t>
                      </a:r>
                    </a:p>
                  </a:txBody>
                  <a:tcPr anchor="ctr"/>
                </a:tc>
                <a:tc>
                  <a:txBody>
                    <a:bodyPr/>
                    <a:lstStyle/>
                    <a:p>
                      <a:pPr algn="ctr"/>
                      <a:r>
                        <a:rPr lang="en-US" sz="1200" b="1" dirty="0" smtClean="0">
                          <a:solidFill>
                            <a:srgbClr val="47534C"/>
                          </a:solidFill>
                        </a:rPr>
                        <a:t>L</a:t>
                      </a:r>
                    </a:p>
                    <a:p>
                      <a:pPr algn="ctr"/>
                      <a:r>
                        <a:rPr lang="en-US" sz="1000" b="1" dirty="0" smtClean="0">
                          <a:solidFill>
                            <a:srgbClr val="47534C"/>
                          </a:solidFill>
                        </a:rPr>
                        <a:t>(1)</a:t>
                      </a:r>
                      <a:endParaRPr lang="en-US" sz="1000" b="1" dirty="0">
                        <a:solidFill>
                          <a:srgbClr val="47534C"/>
                        </a:solidFill>
                      </a:endParaRPr>
                    </a:p>
                  </a:txBody>
                  <a:tcPr anchor="ctr"/>
                </a:tc>
                <a:tc>
                  <a:txBody>
                    <a:bodyPr/>
                    <a:lstStyle/>
                    <a:p>
                      <a:pPr algn="ctr"/>
                      <a:r>
                        <a:rPr lang="en-US" sz="1200" b="1" dirty="0" smtClean="0">
                          <a:solidFill>
                            <a:srgbClr val="47534C"/>
                          </a:solidFill>
                        </a:rPr>
                        <a:t>E</a:t>
                      </a:r>
                    </a:p>
                    <a:p>
                      <a:pPr algn="ctr"/>
                      <a:r>
                        <a:rPr lang="en-US" sz="1000" b="1" dirty="0" smtClean="0">
                          <a:solidFill>
                            <a:srgbClr val="47534C"/>
                          </a:solidFill>
                        </a:rPr>
                        <a:t>(2)</a:t>
                      </a:r>
                      <a:endParaRPr lang="en-US" sz="1000" b="1" dirty="0">
                        <a:solidFill>
                          <a:srgbClr val="47534C"/>
                        </a:solidFill>
                      </a:endParaRPr>
                    </a:p>
                  </a:txBody>
                  <a:tcPr anchor="ctr"/>
                </a:tc>
                <a:tc>
                  <a:txBody>
                    <a:bodyPr/>
                    <a:lstStyle/>
                    <a:p>
                      <a:pPr algn="ctr"/>
                      <a:r>
                        <a:rPr lang="en-US" sz="1200" b="1" dirty="0" smtClean="0">
                          <a:solidFill>
                            <a:srgbClr val="47534C"/>
                          </a:solidFill>
                        </a:rPr>
                        <a:t>HE</a:t>
                      </a:r>
                    </a:p>
                    <a:p>
                      <a:pPr algn="ctr"/>
                      <a:r>
                        <a:rPr lang="en-US" sz="1000" b="1" dirty="0" smtClean="0">
                          <a:solidFill>
                            <a:srgbClr val="47534C"/>
                          </a:solidFill>
                        </a:rPr>
                        <a:t>(3)</a:t>
                      </a:r>
                      <a:endParaRPr lang="en-US" sz="1000" b="1" dirty="0">
                        <a:solidFill>
                          <a:srgbClr val="47534C"/>
                        </a:solidFill>
                      </a:endParaRPr>
                    </a:p>
                  </a:txBody>
                  <a:tcPr anchor="ctr"/>
                </a:tc>
                <a:tc>
                  <a:txBody>
                    <a:bodyPr/>
                    <a:lstStyle/>
                    <a:p>
                      <a:pPr algn="ctr"/>
                      <a:r>
                        <a:rPr lang="en-US" sz="1200" b="1" dirty="0" smtClean="0">
                          <a:solidFill>
                            <a:srgbClr val="47534C"/>
                          </a:solidFill>
                        </a:rPr>
                        <a:t>Points</a:t>
                      </a:r>
                    </a:p>
                    <a:p>
                      <a:pPr algn="ctr"/>
                      <a:r>
                        <a:rPr lang="en-US" sz="1200" b="1" dirty="0" smtClean="0">
                          <a:solidFill>
                            <a:srgbClr val="47534C"/>
                          </a:solidFill>
                        </a:rPr>
                        <a:t>Earned</a:t>
                      </a:r>
                      <a:endParaRPr lang="en-US" sz="1200" b="1" dirty="0">
                        <a:solidFill>
                          <a:srgbClr val="47534C"/>
                        </a:solidFill>
                      </a:endParaRPr>
                    </a:p>
                  </a:txBody>
                  <a:tcPr anchor="ctr"/>
                </a:tc>
              </a:tr>
              <a:tr h="919485">
                <a:tc gridSpan="3" v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000" dirty="0" smtClean="0">
                        <a:effectLst/>
                      </a:endParaRPr>
                    </a:p>
                  </a:txBody>
                  <a:tcPr/>
                </a:tc>
                <a:tc hMerge="1" vMerge="1">
                  <a:txBody>
                    <a:bodyPr/>
                    <a:lstStyle/>
                    <a:p>
                      <a:endParaRPr lang="en-US"/>
                    </a:p>
                  </a:txBody>
                  <a:tcPr/>
                </a:tc>
                <a:tc hMerge="1" vMerge="1">
                  <a:txBody>
                    <a:bodyPr/>
                    <a:lstStyle/>
                    <a:p>
                      <a:endParaRPr lang="en-US"/>
                    </a:p>
                  </a:txBody>
                  <a:tcPr/>
                </a:tc>
                <a:tc>
                  <a:txBody>
                    <a:bodyPr/>
                    <a:lstStyle/>
                    <a:p>
                      <a:pPr algn="ctr"/>
                      <a:endParaRPr lang="en-US" sz="1400" dirty="0">
                        <a:solidFill>
                          <a:srgbClr val="47534C"/>
                        </a:solidFill>
                      </a:endParaRPr>
                    </a:p>
                  </a:txBody>
                  <a:tcPr anchor="ctr"/>
                </a:tc>
                <a:tc>
                  <a:txBody>
                    <a:bodyPr/>
                    <a:lstStyle/>
                    <a:p>
                      <a:pPr algn="ctr"/>
                      <a:endParaRPr lang="en-US" sz="1400" dirty="0">
                        <a:solidFill>
                          <a:srgbClr val="47534C"/>
                        </a:solidFill>
                      </a:endParaRPr>
                    </a:p>
                  </a:txBody>
                  <a:tcPr anchor="ctr"/>
                </a:tc>
                <a:tc>
                  <a:txBody>
                    <a:bodyPr/>
                    <a:lstStyle/>
                    <a:p>
                      <a:pPr algn="ctr"/>
                      <a:r>
                        <a:rPr lang="en-US" sz="1400" b="1" dirty="0" smtClean="0">
                          <a:solidFill>
                            <a:srgbClr val="47534C"/>
                          </a:solidFill>
                        </a:rPr>
                        <a:t>X</a:t>
                      </a:r>
                      <a:endParaRPr lang="en-US" sz="1400" b="1" dirty="0">
                        <a:solidFill>
                          <a:srgbClr val="47534C"/>
                        </a:solidFill>
                      </a:endParaRPr>
                    </a:p>
                  </a:txBody>
                  <a:tcPr anchor="ctr"/>
                </a:tc>
                <a:tc>
                  <a:txBody>
                    <a:bodyPr/>
                    <a:lstStyle/>
                    <a:p>
                      <a:pPr algn="ctr"/>
                      <a:endParaRPr lang="en-US" sz="1400" dirty="0">
                        <a:solidFill>
                          <a:srgbClr val="47534C"/>
                        </a:solidFill>
                      </a:endParaRPr>
                    </a:p>
                  </a:txBody>
                  <a:tcPr anchor="ctr"/>
                </a:tc>
                <a:tc>
                  <a:txBody>
                    <a:bodyPr/>
                    <a:lstStyle/>
                    <a:p>
                      <a:pPr algn="ctr"/>
                      <a:r>
                        <a:rPr lang="en-US" sz="1400" b="1" dirty="0" smtClean="0">
                          <a:solidFill>
                            <a:srgbClr val="47534C"/>
                          </a:solidFill>
                        </a:rPr>
                        <a:t>2</a:t>
                      </a:r>
                      <a:endParaRPr lang="en-US" sz="1400" b="1" dirty="0">
                        <a:solidFill>
                          <a:srgbClr val="47534C"/>
                        </a:solidFill>
                      </a:endParaRPr>
                    </a:p>
                  </a:txBody>
                  <a:tcPr anchor="ctr"/>
                </a:tc>
              </a:tr>
              <a:tr h="731049">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800" b="1" dirty="0" smtClean="0"/>
                        <a:t>Rating</a:t>
                      </a:r>
                      <a:r>
                        <a:rPr lang="en-US" sz="1800" b="1" baseline="0" dirty="0" smtClean="0"/>
                        <a:t> </a:t>
                      </a:r>
                      <a:r>
                        <a:rPr lang="en-US" sz="1800" b="1" dirty="0" smtClean="0"/>
                        <a:t>for MSL</a:t>
                      </a:r>
                    </a:p>
                  </a:txBody>
                  <a:tcPr anchor="ctr">
                    <a:solidFill>
                      <a:schemeClr val="accent1">
                        <a:lumMod val="60000"/>
                        <a:lumOff val="40000"/>
                      </a:schemeClr>
                    </a:solidFill>
                  </a:tcPr>
                </a:tc>
                <a:tc>
                  <a:txBody>
                    <a:bodyPr/>
                    <a:lstStyle/>
                    <a:p>
                      <a:pPr algn="r"/>
                      <a:endParaRPr lang="en-US" sz="1800" b="1" dirty="0"/>
                    </a:p>
                  </a:txBody>
                  <a:tcPr anchor="ctr">
                    <a:solidFill>
                      <a:schemeClr val="accent1">
                        <a:lumMod val="60000"/>
                        <a:lumOff val="40000"/>
                      </a:schemeClr>
                    </a:solidFill>
                  </a:tcPr>
                </a:tc>
                <a:tc gridSpan="5">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800" b="1" dirty="0" smtClean="0"/>
                        <a:t>Total Points for MSL</a:t>
                      </a:r>
                    </a:p>
                  </a:txBody>
                  <a:tcPr anchor="ctr">
                    <a:solidFill>
                      <a:schemeClr val="accent1">
                        <a:lumMod val="60000"/>
                        <a:lumOff val="40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pPr algn="ctr"/>
                      <a:endParaRPr lang="en-US" sz="1800" b="1" dirty="0">
                        <a:solidFill>
                          <a:srgbClr val="47534C"/>
                        </a:solidFill>
                      </a:endParaRPr>
                    </a:p>
                  </a:txBody>
                  <a:tcPr anchor="ctr">
                    <a:solidFill>
                      <a:schemeClr val="accent1">
                        <a:lumMod val="60000"/>
                        <a:lumOff val="40000"/>
                      </a:schemeClr>
                    </a:solidFill>
                  </a:tcPr>
                </a:tc>
              </a:tr>
            </a:tbl>
          </a:graphicData>
        </a:graphic>
      </p:graphicFrame>
      <p:sp>
        <p:nvSpPr>
          <p:cNvPr id="5" name="TextBox 4"/>
          <p:cNvSpPr txBox="1"/>
          <p:nvPr/>
        </p:nvSpPr>
        <p:spPr>
          <a:xfrm>
            <a:off x="2688816" y="4638394"/>
            <a:ext cx="2932025" cy="369332"/>
          </a:xfrm>
          <a:prstGeom prst="rect">
            <a:avLst/>
          </a:prstGeom>
          <a:noFill/>
          <a:ln w="12700" cmpd="sng">
            <a:solidFill>
              <a:srgbClr val="FF0000"/>
            </a:solidFill>
          </a:ln>
        </p:spPr>
        <p:txBody>
          <a:bodyPr wrap="square" rtlCol="0" anchor="ctr">
            <a:spAutoFit/>
          </a:bodyPr>
          <a:lstStyle/>
          <a:p>
            <a:pPr algn="ctr"/>
            <a:r>
              <a:rPr lang="en-US" b="1" dirty="0" smtClean="0">
                <a:solidFill>
                  <a:srgbClr val="FF0000"/>
                </a:solidFill>
              </a:rPr>
              <a:t>Expected</a:t>
            </a:r>
            <a:endParaRPr lang="en-US" b="1" dirty="0">
              <a:solidFill>
                <a:srgbClr val="FF0000"/>
              </a:solidFill>
            </a:endParaRPr>
          </a:p>
        </p:txBody>
      </p:sp>
      <p:sp>
        <p:nvSpPr>
          <p:cNvPr id="6" name="TextBox 5"/>
          <p:cNvSpPr txBox="1"/>
          <p:nvPr/>
        </p:nvSpPr>
        <p:spPr>
          <a:xfrm>
            <a:off x="7995116" y="4642867"/>
            <a:ext cx="422633" cy="369332"/>
          </a:xfrm>
          <a:prstGeom prst="rect">
            <a:avLst/>
          </a:prstGeom>
          <a:noFill/>
          <a:ln w="12700" cmpd="sng">
            <a:solidFill>
              <a:srgbClr val="FF0000"/>
            </a:solidFill>
          </a:ln>
        </p:spPr>
        <p:txBody>
          <a:bodyPr wrap="square" rtlCol="0" anchor="ctr">
            <a:spAutoFit/>
          </a:bodyPr>
          <a:lstStyle/>
          <a:p>
            <a:pPr algn="ctr"/>
            <a:r>
              <a:rPr lang="en-US" b="1" dirty="0">
                <a:solidFill>
                  <a:srgbClr val="FF0000"/>
                </a:solidFill>
              </a:rPr>
              <a:t>2</a:t>
            </a:r>
          </a:p>
        </p:txBody>
      </p:sp>
      <p:sp>
        <p:nvSpPr>
          <p:cNvPr id="3" name="Right Arrow 2"/>
          <p:cNvSpPr/>
          <p:nvPr/>
        </p:nvSpPr>
        <p:spPr>
          <a:xfrm rot="19732079">
            <a:off x="7358289" y="2636193"/>
            <a:ext cx="777740" cy="33774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48645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par>
                                <p:cTn id="8" presetID="9" presetClass="entr" presetSubtype="0" fill="hold" grpId="0" nodeType="withEffect">
                                  <p:stCondLst>
                                    <p:cond delay="300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par>
                                <p:cTn id="11" presetID="9" presetClass="entr" presetSubtype="0" fill="hold" grpId="0" nodeType="withEffect">
                                  <p:stCondLst>
                                    <p:cond delay="4000"/>
                                  </p:stCondLst>
                                  <p:childTnLst>
                                    <p:set>
                                      <p:cBhvr>
                                        <p:cTn id="12" dur="1" fill="hold">
                                          <p:stCondLst>
                                            <p:cond delay="0"/>
                                          </p:stCondLst>
                                        </p:cTn>
                                        <p:tgtEl>
                                          <p:spTgt spid="6"/>
                                        </p:tgtEl>
                                        <p:attrNameLst>
                                          <p:attrName>style.visibility</p:attrName>
                                        </p:attrNameLst>
                                      </p:cBhvr>
                                      <p:to>
                                        <p:strVal val="visible"/>
                                      </p:to>
                                    </p:set>
                                    <p:animEffect transition="in" filter="dissolv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11526"/>
            <a:ext cx="8229600" cy="684570"/>
          </a:xfrm>
        </p:spPr>
        <p:txBody>
          <a:bodyPr>
            <a:normAutofit fontScale="90000"/>
          </a:bodyPr>
          <a:lstStyle/>
          <a:p>
            <a:r>
              <a:rPr lang="en-US" dirty="0" smtClean="0"/>
              <a:t>Scoring Individual MSLs</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852712810"/>
              </p:ext>
            </p:extLst>
          </p:nvPr>
        </p:nvGraphicFramePr>
        <p:xfrm>
          <a:off x="608027" y="1269938"/>
          <a:ext cx="7935115" cy="3904382"/>
        </p:xfrm>
        <a:graphic>
          <a:graphicData uri="http://schemas.openxmlformats.org/drawingml/2006/table">
            <a:tbl>
              <a:tblPr firstRow="1" bandRow="1">
                <a:tableStyleId>{5C22544A-7EE6-4342-B048-85BDC9FD1C3A}</a:tableStyleId>
              </a:tblPr>
              <a:tblGrid>
                <a:gridCol w="1905137"/>
                <a:gridCol w="3283328"/>
                <a:gridCol w="660489"/>
                <a:gridCol w="407554"/>
                <a:gridCol w="349721"/>
                <a:gridCol w="349721"/>
                <a:gridCol w="349721"/>
                <a:gridCol w="629444"/>
              </a:tblGrid>
              <a:tr h="830014">
                <a:tc gridSpan="4">
                  <a:txBody>
                    <a:bodyPr/>
                    <a:lstStyle/>
                    <a:p>
                      <a:pPr algn="l"/>
                      <a:r>
                        <a:rPr lang="en-US" sz="2400" b="0" dirty="0" smtClean="0"/>
                        <a:t>TCAP Growth Score</a:t>
                      </a:r>
                      <a:endParaRPr lang="en-US" sz="2400" b="0" baseline="0" dirty="0" smtClean="0"/>
                    </a:p>
                    <a:p>
                      <a:pPr algn="l">
                        <a:lnSpc>
                          <a:spcPct val="120000"/>
                        </a:lnSpc>
                      </a:pPr>
                      <a:r>
                        <a:rPr lang="en-US" sz="1600" b="0" baseline="0" dirty="0" smtClean="0"/>
                        <a:t>Individual or Collective Measure</a:t>
                      </a:r>
                      <a:endParaRPr lang="en-US" sz="1600" b="0" dirty="0" smtClean="0"/>
                    </a:p>
                  </a:txBody>
                  <a:tcPr anchor="ctr"/>
                </a:tc>
                <a:tc hMerge="1">
                  <a:txBody>
                    <a:bodyPr/>
                    <a:lstStyle/>
                    <a:p>
                      <a:endParaRPr lang="en-US"/>
                    </a:p>
                  </a:txBody>
                  <a:tcPr/>
                </a:tc>
                <a:tc hMerge="1">
                  <a:txBody>
                    <a:bodyPr/>
                    <a:lstStyle/>
                    <a:p>
                      <a:endParaRPr lang="en-US"/>
                    </a:p>
                  </a:txBody>
                  <a:tcPr/>
                </a:tc>
                <a:tc hMerge="1">
                  <a:txBody>
                    <a:bodyPr/>
                    <a:lstStyle/>
                    <a:p>
                      <a:pPr algn="ctr"/>
                      <a:endParaRPr lang="en-US" sz="1000" dirty="0"/>
                    </a:p>
                  </a:txBody>
                  <a:tcPr anchor="ctr"/>
                </a:tc>
                <a:tc gridSpan="3">
                  <a:txBody>
                    <a:bodyPr/>
                    <a:lstStyle/>
                    <a:p>
                      <a:pPr algn="ctr"/>
                      <a:r>
                        <a:rPr lang="en-US" sz="1800" dirty="0" smtClean="0"/>
                        <a:t>Weight</a:t>
                      </a:r>
                      <a:endParaRPr lang="en-US" sz="1800" dirty="0"/>
                    </a:p>
                  </a:txBody>
                  <a:tcPr anchor="ctr"/>
                </a:tc>
                <a:tc hMerge="1">
                  <a:txBody>
                    <a:bodyPr/>
                    <a:lstStyle/>
                    <a:p>
                      <a:pPr algn="ctr"/>
                      <a:endParaRPr lang="en-US" sz="1000" dirty="0"/>
                    </a:p>
                  </a:txBody>
                  <a:tcPr anchor="ctr"/>
                </a:tc>
                <a:tc hMerge="1">
                  <a:txBody>
                    <a:bodyPr/>
                    <a:lstStyle/>
                    <a:p>
                      <a:pPr algn="ctr"/>
                      <a:endParaRPr lang="en-US" sz="1000" dirty="0"/>
                    </a:p>
                  </a:txBody>
                  <a:tcPr anchor="ctr"/>
                </a:tc>
                <a:tc>
                  <a:txBody>
                    <a:bodyPr/>
                    <a:lstStyle/>
                    <a:p>
                      <a:pPr algn="ctr"/>
                      <a:r>
                        <a:rPr lang="en-US" sz="1800" baseline="0" dirty="0" smtClean="0"/>
                        <a:t>20%</a:t>
                      </a:r>
                    </a:p>
                  </a:txBody>
                  <a:tcPr anchor="ctr"/>
                </a:tc>
              </a:tr>
              <a:tr h="830570">
                <a:tc gridSpan="4">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1" kern="1200" dirty="0" smtClean="0">
                          <a:solidFill>
                            <a:schemeClr val="dk1"/>
                          </a:solidFill>
                          <a:effectLst/>
                          <a:latin typeface="+mn-lt"/>
                          <a:ea typeface="+mn-ea"/>
                          <a:cs typeface="+mn-cs"/>
                        </a:rPr>
                        <a:t>Individual TCAP</a:t>
                      </a:r>
                      <a:r>
                        <a:rPr lang="en-US" sz="2000" b="1" kern="1200" baseline="0" dirty="0" smtClean="0">
                          <a:solidFill>
                            <a:schemeClr val="dk1"/>
                          </a:solidFill>
                          <a:effectLst/>
                          <a:latin typeface="+mn-lt"/>
                          <a:ea typeface="+mn-ea"/>
                          <a:cs typeface="+mn-cs"/>
                        </a:rPr>
                        <a:t> Growth </a:t>
                      </a:r>
                      <a:r>
                        <a:rPr lang="en-US" sz="2000" b="1" kern="1200" dirty="0" smtClean="0">
                          <a:solidFill>
                            <a:schemeClr val="dk1"/>
                          </a:solidFill>
                          <a:effectLst/>
                          <a:latin typeface="+mn-lt"/>
                          <a:ea typeface="+mn-ea"/>
                          <a:cs typeface="+mn-cs"/>
                        </a:rPr>
                        <a:t>Score(s)</a:t>
                      </a:r>
                      <a:r>
                        <a:rPr lang="en-US" sz="2000" b="1" kern="1200" baseline="0" dirty="0" smtClean="0">
                          <a:solidFill>
                            <a:schemeClr val="dk1"/>
                          </a:solidFill>
                          <a:effectLst/>
                          <a:latin typeface="+mn-lt"/>
                          <a:ea typeface="+mn-ea"/>
                          <a:cs typeface="+mn-cs"/>
                        </a:rPr>
                        <a:t>/Building or Department </a:t>
                      </a:r>
                      <a:r>
                        <a:rPr lang="en-US" sz="2000" b="1" kern="1200" dirty="0" smtClean="0">
                          <a:solidFill>
                            <a:schemeClr val="dk1"/>
                          </a:solidFill>
                          <a:effectLst/>
                          <a:latin typeface="+mn-lt"/>
                          <a:ea typeface="+mn-ea"/>
                          <a:cs typeface="+mn-cs"/>
                        </a:rPr>
                        <a:t>TCAP</a:t>
                      </a:r>
                      <a:r>
                        <a:rPr lang="en-US" sz="2000" b="1" kern="1200" baseline="0" dirty="0" smtClean="0">
                          <a:solidFill>
                            <a:schemeClr val="dk1"/>
                          </a:solidFill>
                          <a:effectLst/>
                          <a:latin typeface="+mn-lt"/>
                          <a:ea typeface="+mn-ea"/>
                          <a:cs typeface="+mn-cs"/>
                        </a:rPr>
                        <a:t> Focus Area(s) from UIP</a:t>
                      </a:r>
                      <a:endParaRPr lang="en-US" sz="2000" b="1" dirty="0" smtClean="0">
                        <a:effectLst/>
                      </a:endParaRPr>
                    </a:p>
                  </a:txBody>
                  <a:tcPr anchor="ctr"/>
                </a:tc>
                <a:tc hMerge="1">
                  <a:txBody>
                    <a:bodyPr/>
                    <a:lstStyle/>
                    <a:p>
                      <a:endParaRPr lang="en-US"/>
                    </a:p>
                  </a:txBody>
                  <a:tcPr/>
                </a:tc>
                <a:tc hMerge="1">
                  <a:txBody>
                    <a:bodyPr/>
                    <a:lstStyle/>
                    <a:p>
                      <a:endParaRPr lang="en-US"/>
                    </a:p>
                  </a:txBody>
                  <a:tcPr/>
                </a:tc>
                <a:tc hMerge="1">
                  <a:txBody>
                    <a:bodyPr/>
                    <a:lstStyle/>
                    <a:p>
                      <a:pPr algn="ctr"/>
                      <a:endParaRPr lang="en-US" dirty="0">
                        <a:solidFill>
                          <a:srgbClr val="47534C"/>
                        </a:solidFill>
                      </a:endParaRPr>
                    </a:p>
                  </a:txBody>
                  <a:tcPr anchor="ctr"/>
                </a:tc>
                <a:tc gridSpan="3">
                  <a:txBody>
                    <a:bodyPr/>
                    <a:lstStyle/>
                    <a:p>
                      <a:pPr algn="ctr"/>
                      <a:r>
                        <a:rPr lang="en-US" sz="1200" b="1" dirty="0" smtClean="0">
                          <a:solidFill>
                            <a:srgbClr val="47534C"/>
                          </a:solidFill>
                        </a:rPr>
                        <a:t>Previous</a:t>
                      </a:r>
                    </a:p>
                    <a:p>
                      <a:pPr algn="ctr"/>
                      <a:r>
                        <a:rPr lang="en-US" sz="1200" b="1" baseline="0" dirty="0" smtClean="0">
                          <a:solidFill>
                            <a:srgbClr val="47534C"/>
                          </a:solidFill>
                        </a:rPr>
                        <a:t>School Year</a:t>
                      </a:r>
                    </a:p>
                    <a:p>
                      <a:pPr algn="ctr"/>
                      <a:r>
                        <a:rPr lang="en-US" sz="1200" b="1" baseline="0" dirty="0" smtClean="0">
                          <a:solidFill>
                            <a:srgbClr val="47534C"/>
                          </a:solidFill>
                        </a:rPr>
                        <a:t>Combined Score</a:t>
                      </a:r>
                      <a:endParaRPr lang="en-US" sz="1200" b="1" dirty="0">
                        <a:solidFill>
                          <a:srgbClr val="47534C"/>
                        </a:solidFill>
                      </a:endParaRPr>
                    </a:p>
                  </a:txBody>
                  <a:tcPr/>
                </a:tc>
                <a:tc hMerge="1">
                  <a:txBody>
                    <a:bodyPr/>
                    <a:lstStyle/>
                    <a:p>
                      <a:pPr algn="ctr"/>
                      <a:endParaRPr lang="en-US">
                        <a:solidFill>
                          <a:srgbClr val="47534C"/>
                        </a:solidFill>
                      </a:endParaRPr>
                    </a:p>
                  </a:txBody>
                  <a:tcPr anchor="ctr"/>
                </a:tc>
                <a:tc hMerge="1">
                  <a:txBody>
                    <a:bodyPr/>
                    <a:lstStyle/>
                    <a:p>
                      <a:pPr algn="ctr"/>
                      <a:endParaRPr lang="en-US">
                        <a:solidFill>
                          <a:srgbClr val="47534C"/>
                        </a:solidFill>
                      </a:endParaRPr>
                    </a:p>
                  </a:txBody>
                  <a:tcPr anchor="ctr"/>
                </a:tc>
                <a:tc>
                  <a:txBody>
                    <a:bodyPr/>
                    <a:lstStyle/>
                    <a:p>
                      <a:pPr algn="ctr"/>
                      <a:r>
                        <a:rPr lang="en-US" sz="2000" b="1" dirty="0" smtClean="0">
                          <a:solidFill>
                            <a:srgbClr val="47534C"/>
                          </a:solidFill>
                        </a:rPr>
                        <a:t>68</a:t>
                      </a:r>
                      <a:endParaRPr lang="en-US" sz="2000" b="1" dirty="0">
                        <a:solidFill>
                          <a:srgbClr val="47534C"/>
                        </a:solidFill>
                      </a:endParaRPr>
                    </a:p>
                  </a:txBody>
                  <a:tcPr anchor="ctr"/>
                </a:tc>
              </a:tr>
              <a:tr h="593264">
                <a:tc rowSpan="2" grid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dk1"/>
                          </a:solidFill>
                          <a:effectLst/>
                          <a:latin typeface="+mn-lt"/>
                          <a:ea typeface="+mn-ea"/>
                          <a:cs typeface="+mn-cs"/>
                        </a:rPr>
                        <a:t>District-wide Scale: </a:t>
                      </a:r>
                      <a:r>
                        <a:rPr lang="en-US" sz="1200" b="1" kern="1200" dirty="0" smtClean="0">
                          <a:solidFill>
                            <a:schemeClr val="dk1"/>
                          </a:solidFill>
                          <a:effectLst/>
                          <a:latin typeface="+mn-lt"/>
                          <a:ea typeface="+mn-ea"/>
                          <a:cs typeface="+mn-cs"/>
                        </a:rPr>
                        <a:t>(percentile score)</a:t>
                      </a:r>
                    </a:p>
                    <a:p>
                      <a:pPr marL="457200" marR="0" lvl="1" indent="0" algn="l" defTabSz="457200" rtl="0" eaLnBrk="1" fontAlgn="auto" latinLnBrk="0" hangingPunct="1">
                        <a:lnSpc>
                          <a:spcPct val="150000"/>
                        </a:lnSpc>
                        <a:spcBef>
                          <a:spcPts val="0"/>
                        </a:spcBef>
                        <a:spcAft>
                          <a:spcPts val="0"/>
                        </a:spcAft>
                        <a:buClrTx/>
                        <a:buSzTx/>
                        <a:buFont typeface="Arial"/>
                        <a:buNone/>
                        <a:tabLst/>
                        <a:defRPr/>
                      </a:pPr>
                      <a:r>
                        <a:rPr lang="en-US" sz="1200" kern="1200" dirty="0" smtClean="0">
                          <a:solidFill>
                            <a:schemeClr val="dk1"/>
                          </a:solidFill>
                          <a:effectLst/>
                          <a:latin typeface="+mn-lt"/>
                          <a:ea typeface="+mn-ea"/>
                          <a:cs typeface="+mn-cs"/>
                        </a:rPr>
                        <a:t>Much Lower than</a:t>
                      </a:r>
                      <a:r>
                        <a:rPr lang="en-US" sz="1200" kern="1200" baseline="0" dirty="0" smtClean="0">
                          <a:solidFill>
                            <a:schemeClr val="dk1"/>
                          </a:solidFill>
                          <a:effectLst/>
                          <a:latin typeface="+mn-lt"/>
                          <a:ea typeface="+mn-ea"/>
                          <a:cs typeface="+mn-cs"/>
                        </a:rPr>
                        <a:t> Expected Student Learning </a:t>
                      </a:r>
                      <a:r>
                        <a:rPr lang="en-US" sz="1200" kern="1200" dirty="0" smtClean="0">
                          <a:solidFill>
                            <a:schemeClr val="dk1"/>
                          </a:solidFill>
                          <a:effectLst/>
                          <a:latin typeface="+mn-lt"/>
                          <a:ea typeface="+mn-ea"/>
                          <a:cs typeface="+mn-cs"/>
                        </a:rPr>
                        <a:t>= 0 to 29 percentile</a:t>
                      </a:r>
                    </a:p>
                    <a:p>
                      <a:pPr marL="457200" marR="0" lvl="1" indent="0" algn="l" defTabSz="457200" rtl="0" eaLnBrk="1" fontAlgn="auto" latinLnBrk="0" hangingPunct="1">
                        <a:lnSpc>
                          <a:spcPct val="120000"/>
                        </a:lnSpc>
                        <a:spcBef>
                          <a:spcPts val="0"/>
                        </a:spcBef>
                        <a:spcAft>
                          <a:spcPts val="0"/>
                        </a:spcAft>
                        <a:buClrTx/>
                        <a:buSzTx/>
                        <a:buFont typeface="Arial"/>
                        <a:buNone/>
                        <a:tabLst/>
                        <a:defRPr/>
                      </a:pPr>
                      <a:r>
                        <a:rPr lang="en-US" sz="1200" kern="1200" dirty="0" smtClean="0">
                          <a:solidFill>
                            <a:schemeClr val="dk1"/>
                          </a:solidFill>
                          <a:effectLst/>
                          <a:latin typeface="+mn-lt"/>
                          <a:ea typeface="+mn-ea"/>
                          <a:cs typeface="+mn-cs"/>
                        </a:rPr>
                        <a:t>Lower</a:t>
                      </a:r>
                      <a:r>
                        <a:rPr lang="en-US" sz="1200" kern="1200" baseline="0" dirty="0" smtClean="0">
                          <a:solidFill>
                            <a:schemeClr val="dk1"/>
                          </a:solidFill>
                          <a:effectLst/>
                          <a:latin typeface="+mn-lt"/>
                          <a:ea typeface="+mn-ea"/>
                          <a:cs typeface="+mn-cs"/>
                        </a:rPr>
                        <a:t> than Expected Student Learning = 30 to 44 percentile</a:t>
                      </a:r>
                    </a:p>
                    <a:p>
                      <a:pPr marL="457200" marR="0" lvl="1" indent="0" algn="l" defTabSz="457200" rtl="0" eaLnBrk="1" fontAlgn="auto" latinLnBrk="0" hangingPunct="1">
                        <a:lnSpc>
                          <a:spcPct val="120000"/>
                        </a:lnSpc>
                        <a:spcBef>
                          <a:spcPts val="0"/>
                        </a:spcBef>
                        <a:spcAft>
                          <a:spcPts val="0"/>
                        </a:spcAft>
                        <a:buClrTx/>
                        <a:buSzTx/>
                        <a:buFont typeface="Arial"/>
                        <a:buNone/>
                        <a:tabLst/>
                        <a:defRPr/>
                      </a:pPr>
                      <a:r>
                        <a:rPr lang="en-US" sz="1200" kern="1200" baseline="0" dirty="0" smtClean="0">
                          <a:solidFill>
                            <a:schemeClr val="dk1"/>
                          </a:solidFill>
                          <a:effectLst/>
                          <a:latin typeface="+mn-lt"/>
                          <a:ea typeface="+mn-ea"/>
                          <a:cs typeface="+mn-cs"/>
                        </a:rPr>
                        <a:t>Expected Student Learning = 45 to 59 percentile</a:t>
                      </a:r>
                    </a:p>
                    <a:p>
                      <a:pPr marL="457200" marR="0" lvl="1" indent="0" algn="l" defTabSz="457200" rtl="0" eaLnBrk="1" fontAlgn="auto" latinLnBrk="0" hangingPunct="1">
                        <a:lnSpc>
                          <a:spcPct val="120000"/>
                        </a:lnSpc>
                        <a:spcBef>
                          <a:spcPts val="0"/>
                        </a:spcBef>
                        <a:spcAft>
                          <a:spcPts val="0"/>
                        </a:spcAft>
                        <a:buClrTx/>
                        <a:buSzTx/>
                        <a:buFont typeface="Arial"/>
                        <a:buNone/>
                        <a:tabLst/>
                        <a:defRPr/>
                      </a:pPr>
                      <a:r>
                        <a:rPr lang="en-US" sz="1200" kern="1200" baseline="0" dirty="0" smtClean="0">
                          <a:solidFill>
                            <a:schemeClr val="dk1"/>
                          </a:solidFill>
                          <a:effectLst/>
                          <a:latin typeface="+mn-lt"/>
                          <a:ea typeface="+mn-ea"/>
                          <a:cs typeface="+mn-cs"/>
                        </a:rPr>
                        <a:t>Higher than Expected Student Learning = 60 to 99 percentile</a:t>
                      </a:r>
                      <a:endParaRPr lang="en-US" sz="1200" dirty="0" smtClean="0">
                        <a:effectLst/>
                      </a:endParaRPr>
                    </a:p>
                  </a:txBody>
                  <a:tcPr/>
                </a:tc>
                <a:tc rowSpan="2" hMerge="1">
                  <a:txBody>
                    <a:bodyPr/>
                    <a:lstStyle/>
                    <a:p>
                      <a:endParaRPr lang="en-US"/>
                    </a:p>
                  </a:txBody>
                  <a:tcPr/>
                </a:tc>
                <a:tc rowSpan="2" hMerge="1">
                  <a:txBody>
                    <a:bodyPr/>
                    <a:lstStyle/>
                    <a:p>
                      <a:endParaRPr lang="en-US"/>
                    </a:p>
                  </a:txBody>
                  <a:tcPr/>
                </a:tc>
                <a:tc>
                  <a:txBody>
                    <a:bodyPr/>
                    <a:lstStyle/>
                    <a:p>
                      <a:pPr algn="ctr"/>
                      <a:r>
                        <a:rPr lang="en-US" sz="1200" b="1" dirty="0" smtClean="0">
                          <a:solidFill>
                            <a:srgbClr val="47534C"/>
                          </a:solidFill>
                        </a:rPr>
                        <a:t>ML</a:t>
                      </a:r>
                    </a:p>
                    <a:p>
                      <a:pPr algn="ctr"/>
                      <a:r>
                        <a:rPr lang="en-US" sz="1000" b="1" dirty="0" smtClean="0">
                          <a:solidFill>
                            <a:srgbClr val="47534C"/>
                          </a:solidFill>
                        </a:rPr>
                        <a:t>(0)</a:t>
                      </a:r>
                    </a:p>
                  </a:txBody>
                  <a:tcPr anchor="ctr"/>
                </a:tc>
                <a:tc>
                  <a:txBody>
                    <a:bodyPr/>
                    <a:lstStyle/>
                    <a:p>
                      <a:pPr algn="ctr"/>
                      <a:r>
                        <a:rPr lang="en-US" sz="1200" b="1" dirty="0" smtClean="0">
                          <a:solidFill>
                            <a:srgbClr val="47534C"/>
                          </a:solidFill>
                        </a:rPr>
                        <a:t>L</a:t>
                      </a:r>
                    </a:p>
                    <a:p>
                      <a:pPr algn="ctr"/>
                      <a:r>
                        <a:rPr lang="en-US" sz="1000" b="1" dirty="0" smtClean="0">
                          <a:solidFill>
                            <a:srgbClr val="47534C"/>
                          </a:solidFill>
                        </a:rPr>
                        <a:t>(1)</a:t>
                      </a:r>
                      <a:endParaRPr lang="en-US" sz="1000" b="1" dirty="0">
                        <a:solidFill>
                          <a:srgbClr val="47534C"/>
                        </a:solidFill>
                      </a:endParaRPr>
                    </a:p>
                  </a:txBody>
                  <a:tcPr anchor="ctr"/>
                </a:tc>
                <a:tc>
                  <a:txBody>
                    <a:bodyPr/>
                    <a:lstStyle/>
                    <a:p>
                      <a:pPr algn="ctr"/>
                      <a:r>
                        <a:rPr lang="en-US" sz="1200" b="1" dirty="0" smtClean="0">
                          <a:solidFill>
                            <a:srgbClr val="47534C"/>
                          </a:solidFill>
                        </a:rPr>
                        <a:t>E</a:t>
                      </a:r>
                    </a:p>
                    <a:p>
                      <a:pPr algn="ctr"/>
                      <a:r>
                        <a:rPr lang="en-US" sz="1000" b="1" dirty="0" smtClean="0">
                          <a:solidFill>
                            <a:srgbClr val="47534C"/>
                          </a:solidFill>
                        </a:rPr>
                        <a:t>(2)</a:t>
                      </a:r>
                      <a:endParaRPr lang="en-US" sz="1000" b="1" dirty="0">
                        <a:solidFill>
                          <a:srgbClr val="47534C"/>
                        </a:solidFill>
                      </a:endParaRPr>
                    </a:p>
                  </a:txBody>
                  <a:tcPr anchor="ctr"/>
                </a:tc>
                <a:tc>
                  <a:txBody>
                    <a:bodyPr/>
                    <a:lstStyle/>
                    <a:p>
                      <a:pPr algn="ctr"/>
                      <a:r>
                        <a:rPr lang="en-US" sz="1200" b="1" dirty="0" smtClean="0">
                          <a:solidFill>
                            <a:srgbClr val="47534C"/>
                          </a:solidFill>
                        </a:rPr>
                        <a:t>HE</a:t>
                      </a:r>
                    </a:p>
                    <a:p>
                      <a:pPr algn="ctr"/>
                      <a:r>
                        <a:rPr lang="en-US" sz="1000" b="1" dirty="0" smtClean="0">
                          <a:solidFill>
                            <a:srgbClr val="47534C"/>
                          </a:solidFill>
                        </a:rPr>
                        <a:t>(3)</a:t>
                      </a:r>
                      <a:endParaRPr lang="en-US" sz="1000" b="1" dirty="0">
                        <a:solidFill>
                          <a:srgbClr val="47534C"/>
                        </a:solidFill>
                      </a:endParaRPr>
                    </a:p>
                  </a:txBody>
                  <a:tcPr anchor="ctr"/>
                </a:tc>
                <a:tc>
                  <a:txBody>
                    <a:bodyPr/>
                    <a:lstStyle/>
                    <a:p>
                      <a:pPr algn="ctr"/>
                      <a:r>
                        <a:rPr lang="en-US" sz="1200" b="1" dirty="0" smtClean="0">
                          <a:solidFill>
                            <a:srgbClr val="47534C"/>
                          </a:solidFill>
                        </a:rPr>
                        <a:t>Points</a:t>
                      </a:r>
                    </a:p>
                    <a:p>
                      <a:pPr algn="ctr"/>
                      <a:r>
                        <a:rPr lang="en-US" sz="1200" b="1" dirty="0" smtClean="0">
                          <a:solidFill>
                            <a:srgbClr val="47534C"/>
                          </a:solidFill>
                        </a:rPr>
                        <a:t>Earned</a:t>
                      </a:r>
                      <a:endParaRPr lang="en-US" sz="1200" b="1" dirty="0">
                        <a:solidFill>
                          <a:srgbClr val="47534C"/>
                        </a:solidFill>
                      </a:endParaRPr>
                    </a:p>
                  </a:txBody>
                  <a:tcPr anchor="ctr"/>
                </a:tc>
              </a:tr>
              <a:tr h="919485">
                <a:tc gridSpan="3" v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000" dirty="0" smtClean="0">
                        <a:effectLst/>
                      </a:endParaRPr>
                    </a:p>
                  </a:txBody>
                  <a:tcPr/>
                </a:tc>
                <a:tc hMerge="1" vMerge="1">
                  <a:txBody>
                    <a:bodyPr/>
                    <a:lstStyle/>
                    <a:p>
                      <a:endParaRPr lang="en-US"/>
                    </a:p>
                  </a:txBody>
                  <a:tcPr/>
                </a:tc>
                <a:tc hMerge="1" vMerge="1">
                  <a:txBody>
                    <a:bodyPr/>
                    <a:lstStyle/>
                    <a:p>
                      <a:endParaRPr lang="en-US"/>
                    </a:p>
                  </a:txBody>
                  <a:tcPr/>
                </a:tc>
                <a:tc>
                  <a:txBody>
                    <a:bodyPr/>
                    <a:lstStyle/>
                    <a:p>
                      <a:pPr algn="ctr"/>
                      <a:endParaRPr lang="en-US" sz="1400" dirty="0">
                        <a:solidFill>
                          <a:srgbClr val="47534C"/>
                        </a:solidFill>
                      </a:endParaRPr>
                    </a:p>
                  </a:txBody>
                  <a:tcPr anchor="ctr"/>
                </a:tc>
                <a:tc>
                  <a:txBody>
                    <a:bodyPr/>
                    <a:lstStyle/>
                    <a:p>
                      <a:pPr algn="ctr"/>
                      <a:endParaRPr lang="en-US" sz="1400" dirty="0">
                        <a:solidFill>
                          <a:srgbClr val="47534C"/>
                        </a:solidFill>
                      </a:endParaRPr>
                    </a:p>
                  </a:txBody>
                  <a:tcPr anchor="ctr"/>
                </a:tc>
                <a:tc>
                  <a:txBody>
                    <a:bodyPr/>
                    <a:lstStyle/>
                    <a:p>
                      <a:pPr algn="ctr"/>
                      <a:endParaRPr lang="en-US" sz="1400" b="1" dirty="0">
                        <a:solidFill>
                          <a:srgbClr val="47534C"/>
                        </a:solidFill>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1" dirty="0" smtClean="0">
                          <a:solidFill>
                            <a:srgbClr val="47534C"/>
                          </a:solidFill>
                        </a:rPr>
                        <a:t>X</a:t>
                      </a:r>
                    </a:p>
                  </a:txBody>
                  <a:tcPr anchor="ctr"/>
                </a:tc>
                <a:tc>
                  <a:txBody>
                    <a:bodyPr/>
                    <a:lstStyle/>
                    <a:p>
                      <a:pPr algn="ctr"/>
                      <a:r>
                        <a:rPr lang="en-US" sz="1400" b="1" dirty="0" smtClean="0">
                          <a:solidFill>
                            <a:srgbClr val="47534C"/>
                          </a:solidFill>
                        </a:rPr>
                        <a:t>3</a:t>
                      </a:r>
                      <a:endParaRPr lang="en-US" sz="1400" b="1" dirty="0">
                        <a:solidFill>
                          <a:srgbClr val="47534C"/>
                        </a:solidFill>
                      </a:endParaRPr>
                    </a:p>
                  </a:txBody>
                  <a:tcPr anchor="ctr"/>
                </a:tc>
              </a:tr>
              <a:tr h="731049">
                <a:tc>
                  <a:txBody>
                    <a:bodyPr/>
                    <a:lstStyle/>
                    <a:p>
                      <a:pPr algn="r"/>
                      <a:r>
                        <a:rPr lang="en-US" sz="1800" b="1" dirty="0" smtClean="0"/>
                        <a:t>Rating</a:t>
                      </a:r>
                      <a:r>
                        <a:rPr lang="en-US" sz="1800" b="1" baseline="0" dirty="0" smtClean="0"/>
                        <a:t> </a:t>
                      </a:r>
                      <a:r>
                        <a:rPr lang="en-US" sz="1800" b="1" dirty="0" smtClean="0"/>
                        <a:t>for MSL</a:t>
                      </a:r>
                      <a:endParaRPr lang="en-US" sz="1800" b="1" dirty="0"/>
                    </a:p>
                  </a:txBody>
                  <a:tcPr anchor="ctr">
                    <a:solidFill>
                      <a:schemeClr val="accent1">
                        <a:lumMod val="60000"/>
                        <a:lumOff val="40000"/>
                      </a:schemeClr>
                    </a:solidFill>
                  </a:tcPr>
                </a:tc>
                <a:tc>
                  <a:txBody>
                    <a:bodyPr/>
                    <a:lstStyle/>
                    <a:p>
                      <a:pPr algn="ctr"/>
                      <a:endParaRPr lang="en-US" sz="1600" b="1" dirty="0">
                        <a:solidFill>
                          <a:srgbClr val="FF0000"/>
                        </a:solidFill>
                      </a:endParaRPr>
                    </a:p>
                  </a:txBody>
                  <a:tcPr anchor="ctr">
                    <a:solidFill>
                      <a:schemeClr val="accent1">
                        <a:lumMod val="60000"/>
                        <a:lumOff val="40000"/>
                      </a:schemeClr>
                    </a:solidFill>
                  </a:tcPr>
                </a:tc>
                <a:tc gridSpan="5">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800" b="1" dirty="0" smtClean="0"/>
                        <a:t>Total Points for MSL</a:t>
                      </a:r>
                    </a:p>
                  </a:txBody>
                  <a:tcPr anchor="ctr">
                    <a:solidFill>
                      <a:schemeClr val="accent1">
                        <a:lumMod val="60000"/>
                        <a:lumOff val="40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pPr algn="ctr"/>
                      <a:endParaRPr lang="en-US" sz="1600" b="1" dirty="0">
                        <a:solidFill>
                          <a:srgbClr val="FF0000"/>
                        </a:solidFill>
                      </a:endParaRPr>
                    </a:p>
                  </a:txBody>
                  <a:tcPr anchor="ctr">
                    <a:solidFill>
                      <a:schemeClr val="accent1">
                        <a:lumMod val="60000"/>
                        <a:lumOff val="40000"/>
                      </a:schemeClr>
                    </a:solidFill>
                  </a:tcPr>
                </a:tc>
              </a:tr>
            </a:tbl>
          </a:graphicData>
        </a:graphic>
      </p:graphicFrame>
      <p:sp>
        <p:nvSpPr>
          <p:cNvPr id="6" name="TextBox 5"/>
          <p:cNvSpPr txBox="1"/>
          <p:nvPr/>
        </p:nvSpPr>
        <p:spPr>
          <a:xfrm>
            <a:off x="2688816" y="4638394"/>
            <a:ext cx="2932025" cy="369332"/>
          </a:xfrm>
          <a:prstGeom prst="rect">
            <a:avLst/>
          </a:prstGeom>
          <a:noFill/>
          <a:ln w="12700" cmpd="sng">
            <a:solidFill>
              <a:srgbClr val="FF0000"/>
            </a:solidFill>
          </a:ln>
        </p:spPr>
        <p:txBody>
          <a:bodyPr wrap="square" rtlCol="0" anchor="ctr">
            <a:spAutoFit/>
          </a:bodyPr>
          <a:lstStyle/>
          <a:p>
            <a:pPr algn="ctr"/>
            <a:r>
              <a:rPr lang="en-US" b="1" dirty="0">
                <a:solidFill>
                  <a:srgbClr val="FF0000"/>
                </a:solidFill>
              </a:rPr>
              <a:t>Higher than </a:t>
            </a:r>
            <a:r>
              <a:rPr lang="en-US" b="1" dirty="0" smtClean="0">
                <a:solidFill>
                  <a:srgbClr val="FF0000"/>
                </a:solidFill>
              </a:rPr>
              <a:t>Expected</a:t>
            </a:r>
            <a:endParaRPr lang="en-US" b="1" dirty="0">
              <a:solidFill>
                <a:srgbClr val="FF0000"/>
              </a:solidFill>
            </a:endParaRPr>
          </a:p>
        </p:txBody>
      </p:sp>
      <p:sp>
        <p:nvSpPr>
          <p:cNvPr id="8" name="TextBox 7"/>
          <p:cNvSpPr txBox="1"/>
          <p:nvPr/>
        </p:nvSpPr>
        <p:spPr>
          <a:xfrm>
            <a:off x="7995116" y="4638394"/>
            <a:ext cx="422633" cy="369332"/>
          </a:xfrm>
          <a:prstGeom prst="rect">
            <a:avLst/>
          </a:prstGeom>
          <a:noFill/>
          <a:ln w="12700" cmpd="sng">
            <a:solidFill>
              <a:srgbClr val="FF0000"/>
            </a:solidFill>
          </a:ln>
        </p:spPr>
        <p:txBody>
          <a:bodyPr wrap="square" rtlCol="0" anchor="ctr">
            <a:spAutoFit/>
          </a:bodyPr>
          <a:lstStyle/>
          <a:p>
            <a:pPr algn="ctr"/>
            <a:r>
              <a:rPr lang="en-US" b="1" dirty="0" smtClean="0">
                <a:solidFill>
                  <a:srgbClr val="FF0000"/>
                </a:solidFill>
              </a:rPr>
              <a:t>3</a:t>
            </a:r>
            <a:endParaRPr lang="en-US" b="1" dirty="0">
              <a:solidFill>
                <a:srgbClr val="FF0000"/>
              </a:solidFill>
            </a:endParaRPr>
          </a:p>
        </p:txBody>
      </p:sp>
      <p:sp>
        <p:nvSpPr>
          <p:cNvPr id="7" name="Right Arrow 6"/>
          <p:cNvSpPr/>
          <p:nvPr/>
        </p:nvSpPr>
        <p:spPr>
          <a:xfrm rot="19732079">
            <a:off x="7358289" y="2636193"/>
            <a:ext cx="777740" cy="33774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7593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200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par>
                                <p:cTn id="8" presetID="9" presetClass="entr" presetSubtype="0" fill="hold" grpId="0" nodeType="withEffect">
                                  <p:stCondLst>
                                    <p:cond delay="400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par>
                                <p:cTn id="11" presetID="9" presetClass="entr" presetSubtype="0" fill="hold" grpId="0" nodeType="withEffect">
                                  <p:stCondLst>
                                    <p:cond delay="5000"/>
                                  </p:stCondLst>
                                  <p:childTnLst>
                                    <p:set>
                                      <p:cBhvr>
                                        <p:cTn id="12" dur="1" fill="hold">
                                          <p:stCondLst>
                                            <p:cond delay="0"/>
                                          </p:stCondLst>
                                        </p:cTn>
                                        <p:tgtEl>
                                          <p:spTgt spid="8"/>
                                        </p:tgtEl>
                                        <p:attrNameLst>
                                          <p:attrName>style.visibility</p:attrName>
                                        </p:attrNameLst>
                                      </p:cBhvr>
                                      <p:to>
                                        <p:strVal val="visible"/>
                                      </p:to>
                                    </p:set>
                                    <p:animEffect transition="in" filter="dissolve">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11526"/>
            <a:ext cx="8229600" cy="684570"/>
          </a:xfrm>
        </p:spPr>
        <p:txBody>
          <a:bodyPr>
            <a:normAutofit fontScale="90000"/>
          </a:bodyPr>
          <a:lstStyle/>
          <a:p>
            <a:r>
              <a:rPr lang="en-US" dirty="0" smtClean="0"/>
              <a:t>Scoring Individual MSLs</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602062498"/>
              </p:ext>
            </p:extLst>
          </p:nvPr>
        </p:nvGraphicFramePr>
        <p:xfrm>
          <a:off x="608027" y="1269938"/>
          <a:ext cx="7935115" cy="3904382"/>
        </p:xfrm>
        <a:graphic>
          <a:graphicData uri="http://schemas.openxmlformats.org/drawingml/2006/table">
            <a:tbl>
              <a:tblPr firstRow="1" bandRow="1">
                <a:tableStyleId>{5C22544A-7EE6-4342-B048-85BDC9FD1C3A}</a:tableStyleId>
              </a:tblPr>
              <a:tblGrid>
                <a:gridCol w="1905137"/>
                <a:gridCol w="3283328"/>
                <a:gridCol w="660489"/>
                <a:gridCol w="407554"/>
                <a:gridCol w="349721"/>
                <a:gridCol w="349721"/>
                <a:gridCol w="349721"/>
                <a:gridCol w="629444"/>
              </a:tblGrid>
              <a:tr h="830014">
                <a:tc gridSpan="4">
                  <a:txBody>
                    <a:bodyPr/>
                    <a:lstStyle/>
                    <a:p>
                      <a:pPr algn="l"/>
                      <a:r>
                        <a:rPr lang="en-US" sz="2400" b="0" dirty="0" smtClean="0"/>
                        <a:t>Individual Classroom Growth</a:t>
                      </a:r>
                      <a:endParaRPr lang="en-US" sz="2400" b="0" baseline="0" dirty="0" smtClean="0"/>
                    </a:p>
                    <a:p>
                      <a:pPr algn="l">
                        <a:lnSpc>
                          <a:spcPct val="120000"/>
                        </a:lnSpc>
                      </a:pPr>
                      <a:r>
                        <a:rPr lang="en-US" sz="1600" b="0" baseline="0" dirty="0" smtClean="0"/>
                        <a:t>Individual Measure</a:t>
                      </a:r>
                      <a:endParaRPr lang="en-US" sz="1600" b="0" dirty="0" smtClean="0"/>
                    </a:p>
                  </a:txBody>
                  <a:tcPr anchor="ctr"/>
                </a:tc>
                <a:tc hMerge="1">
                  <a:txBody>
                    <a:bodyPr/>
                    <a:lstStyle/>
                    <a:p>
                      <a:endParaRPr lang="en-US"/>
                    </a:p>
                  </a:txBody>
                  <a:tcPr/>
                </a:tc>
                <a:tc hMerge="1">
                  <a:txBody>
                    <a:bodyPr/>
                    <a:lstStyle/>
                    <a:p>
                      <a:endParaRPr lang="en-US"/>
                    </a:p>
                  </a:txBody>
                  <a:tcPr/>
                </a:tc>
                <a:tc hMerge="1">
                  <a:txBody>
                    <a:bodyPr/>
                    <a:lstStyle/>
                    <a:p>
                      <a:pPr algn="ctr"/>
                      <a:endParaRPr lang="en-US" sz="1000" dirty="0"/>
                    </a:p>
                  </a:txBody>
                  <a:tcPr anchor="ctr"/>
                </a:tc>
                <a:tc gridSpan="3">
                  <a:txBody>
                    <a:bodyPr/>
                    <a:lstStyle/>
                    <a:p>
                      <a:pPr algn="ctr"/>
                      <a:r>
                        <a:rPr lang="en-US" sz="1800" dirty="0" smtClean="0"/>
                        <a:t>Weight</a:t>
                      </a:r>
                      <a:endParaRPr lang="en-US" sz="1800" dirty="0"/>
                    </a:p>
                  </a:txBody>
                  <a:tcPr anchor="ctr"/>
                </a:tc>
                <a:tc hMerge="1">
                  <a:txBody>
                    <a:bodyPr/>
                    <a:lstStyle/>
                    <a:p>
                      <a:pPr algn="ctr"/>
                      <a:endParaRPr lang="en-US" sz="1000" dirty="0"/>
                    </a:p>
                  </a:txBody>
                  <a:tcPr anchor="ctr"/>
                </a:tc>
                <a:tc hMerge="1">
                  <a:txBody>
                    <a:bodyPr/>
                    <a:lstStyle/>
                    <a:p>
                      <a:pPr algn="ctr"/>
                      <a:endParaRPr lang="en-US" sz="1000" dirty="0"/>
                    </a:p>
                  </a:txBody>
                  <a:tcPr anchor="ctr"/>
                </a:tc>
                <a:tc>
                  <a:txBody>
                    <a:bodyPr/>
                    <a:lstStyle/>
                    <a:p>
                      <a:pPr algn="ctr"/>
                      <a:r>
                        <a:rPr lang="en-US" sz="1800" baseline="0" dirty="0" smtClean="0"/>
                        <a:t>40%</a:t>
                      </a:r>
                    </a:p>
                  </a:txBody>
                  <a:tcPr anchor="ctr"/>
                </a:tc>
              </a:tr>
              <a:tr h="830570">
                <a:tc gridSpan="4">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1" kern="1200" dirty="0" smtClean="0">
                          <a:solidFill>
                            <a:schemeClr val="dk1"/>
                          </a:solidFill>
                          <a:effectLst/>
                          <a:latin typeface="+mn-lt"/>
                          <a:ea typeface="+mn-ea"/>
                          <a:cs typeface="+mn-cs"/>
                        </a:rPr>
                        <a:t>Individual Classroom</a:t>
                      </a:r>
                      <a:r>
                        <a:rPr lang="en-US" sz="2000" b="1" kern="1200" baseline="0" dirty="0" smtClean="0">
                          <a:solidFill>
                            <a:schemeClr val="dk1"/>
                          </a:solidFill>
                          <a:effectLst/>
                          <a:latin typeface="+mn-lt"/>
                          <a:ea typeface="+mn-ea"/>
                          <a:cs typeface="+mn-cs"/>
                        </a:rPr>
                        <a:t> Growth Measure(s)</a:t>
                      </a:r>
                    </a:p>
                    <a:p>
                      <a:pPr marL="0" marR="0" indent="0" algn="l" defTabSz="457200" rtl="0" eaLnBrk="1" fontAlgn="auto" latinLnBrk="0" hangingPunct="1">
                        <a:lnSpc>
                          <a:spcPct val="100000"/>
                        </a:lnSpc>
                        <a:spcBef>
                          <a:spcPts val="0"/>
                        </a:spcBef>
                        <a:spcAft>
                          <a:spcPts val="0"/>
                        </a:spcAft>
                        <a:buClrTx/>
                        <a:buSzTx/>
                        <a:buFontTx/>
                        <a:buNone/>
                        <a:tabLst/>
                        <a:defRPr/>
                      </a:pPr>
                      <a:r>
                        <a:rPr lang="en-US" sz="1600" b="1" kern="1200" baseline="0" dirty="0" smtClean="0">
                          <a:solidFill>
                            <a:schemeClr val="dk1"/>
                          </a:solidFill>
                          <a:effectLst/>
                          <a:latin typeface="+mn-lt"/>
                          <a:ea typeface="+mn-ea"/>
                          <a:cs typeface="+mn-cs"/>
                        </a:rPr>
                        <a:t>(</a:t>
                      </a:r>
                      <a:r>
                        <a:rPr lang="en-US" sz="1600" b="1" i="1" kern="1200" baseline="0" dirty="0" smtClean="0">
                          <a:solidFill>
                            <a:schemeClr val="dk1"/>
                          </a:solidFill>
                          <a:effectLst/>
                          <a:latin typeface="+mn-lt"/>
                          <a:ea typeface="+mn-ea"/>
                          <a:cs typeface="+mn-cs"/>
                        </a:rPr>
                        <a:t>established cooperatively between licensed staff member &amp; evaluator</a:t>
                      </a:r>
                      <a:r>
                        <a:rPr lang="en-US" sz="1600" b="1" kern="1200" baseline="0" dirty="0" smtClean="0">
                          <a:solidFill>
                            <a:schemeClr val="dk1"/>
                          </a:solidFill>
                          <a:effectLst/>
                          <a:latin typeface="+mn-lt"/>
                          <a:ea typeface="+mn-ea"/>
                          <a:cs typeface="+mn-cs"/>
                        </a:rPr>
                        <a:t>)</a:t>
                      </a:r>
                      <a:endParaRPr lang="en-US" sz="1600" b="1" dirty="0" smtClean="0">
                        <a:effectLst/>
                      </a:endParaRPr>
                    </a:p>
                  </a:txBody>
                  <a:tcPr anchor="ctr"/>
                </a:tc>
                <a:tc hMerge="1">
                  <a:txBody>
                    <a:bodyPr/>
                    <a:lstStyle/>
                    <a:p>
                      <a:endParaRPr lang="en-US"/>
                    </a:p>
                  </a:txBody>
                  <a:tcPr/>
                </a:tc>
                <a:tc hMerge="1">
                  <a:txBody>
                    <a:bodyPr/>
                    <a:lstStyle/>
                    <a:p>
                      <a:endParaRPr lang="en-US"/>
                    </a:p>
                  </a:txBody>
                  <a:tcPr/>
                </a:tc>
                <a:tc hMerge="1">
                  <a:txBody>
                    <a:bodyPr/>
                    <a:lstStyle/>
                    <a:p>
                      <a:pPr algn="ctr"/>
                      <a:endParaRPr lang="en-US" dirty="0">
                        <a:solidFill>
                          <a:srgbClr val="47534C"/>
                        </a:solidFill>
                      </a:endParaRPr>
                    </a:p>
                  </a:txBody>
                  <a:tcPr anchor="ctr"/>
                </a:tc>
                <a:tc gridSpan="3">
                  <a:txBody>
                    <a:bodyPr/>
                    <a:lstStyle/>
                    <a:p>
                      <a:pPr algn="ctr"/>
                      <a:r>
                        <a:rPr lang="en-US" sz="1200" b="1" dirty="0" smtClean="0">
                          <a:solidFill>
                            <a:srgbClr val="47534C"/>
                          </a:solidFill>
                        </a:rPr>
                        <a:t>Previous</a:t>
                      </a:r>
                    </a:p>
                    <a:p>
                      <a:pPr algn="ctr"/>
                      <a:r>
                        <a:rPr lang="en-US" sz="1200" b="1" baseline="0" dirty="0" smtClean="0">
                          <a:solidFill>
                            <a:srgbClr val="47534C"/>
                          </a:solidFill>
                        </a:rPr>
                        <a:t>School Year</a:t>
                      </a:r>
                    </a:p>
                    <a:p>
                      <a:pPr algn="ctr"/>
                      <a:r>
                        <a:rPr lang="en-US" sz="1200" b="1" baseline="0" dirty="0" smtClean="0">
                          <a:solidFill>
                            <a:srgbClr val="47534C"/>
                          </a:solidFill>
                        </a:rPr>
                        <a:t>Combined Score</a:t>
                      </a:r>
                      <a:endParaRPr lang="en-US" sz="1200" b="1" dirty="0">
                        <a:solidFill>
                          <a:srgbClr val="47534C"/>
                        </a:solidFill>
                      </a:endParaRPr>
                    </a:p>
                  </a:txBody>
                  <a:tcPr/>
                </a:tc>
                <a:tc hMerge="1">
                  <a:txBody>
                    <a:bodyPr/>
                    <a:lstStyle/>
                    <a:p>
                      <a:pPr algn="ctr"/>
                      <a:endParaRPr lang="en-US">
                        <a:solidFill>
                          <a:srgbClr val="47534C"/>
                        </a:solidFill>
                      </a:endParaRPr>
                    </a:p>
                  </a:txBody>
                  <a:tcPr anchor="ctr"/>
                </a:tc>
                <a:tc hMerge="1">
                  <a:txBody>
                    <a:bodyPr/>
                    <a:lstStyle/>
                    <a:p>
                      <a:pPr algn="ctr"/>
                      <a:endParaRPr lang="en-US">
                        <a:solidFill>
                          <a:srgbClr val="47534C"/>
                        </a:solidFill>
                      </a:endParaRPr>
                    </a:p>
                  </a:txBody>
                  <a:tcPr anchor="ctr"/>
                </a:tc>
                <a:tc>
                  <a:txBody>
                    <a:bodyPr/>
                    <a:lstStyle/>
                    <a:p>
                      <a:pPr algn="ctr"/>
                      <a:endParaRPr lang="en-US" sz="2000" b="1" dirty="0">
                        <a:solidFill>
                          <a:srgbClr val="47534C"/>
                        </a:solidFill>
                      </a:endParaRPr>
                    </a:p>
                  </a:txBody>
                  <a:tcPr anchor="ctr"/>
                </a:tc>
              </a:tr>
              <a:tr h="593264">
                <a:tc rowSpan="2" grid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dk1"/>
                          </a:solidFill>
                          <a:effectLst/>
                          <a:latin typeface="+mn-lt"/>
                          <a:ea typeface="+mn-ea"/>
                          <a:cs typeface="+mn-cs"/>
                        </a:rPr>
                        <a:t>District-wide Scale: </a:t>
                      </a:r>
                      <a:r>
                        <a:rPr lang="en-US" sz="1200" b="1" kern="1200" dirty="0" smtClean="0">
                          <a:solidFill>
                            <a:schemeClr val="dk1"/>
                          </a:solidFill>
                          <a:effectLst/>
                          <a:latin typeface="+mn-lt"/>
                          <a:ea typeface="+mn-ea"/>
                          <a:cs typeface="+mn-cs"/>
                        </a:rPr>
                        <a:t>(established by licensed staff member &amp; evaluator)</a:t>
                      </a:r>
                    </a:p>
                    <a:p>
                      <a:pPr marL="457200" marR="0" lvl="1" indent="0" algn="l" defTabSz="457200" rtl="0" eaLnBrk="1" fontAlgn="auto" latinLnBrk="0" hangingPunct="1">
                        <a:lnSpc>
                          <a:spcPct val="150000"/>
                        </a:lnSpc>
                        <a:spcBef>
                          <a:spcPts val="0"/>
                        </a:spcBef>
                        <a:spcAft>
                          <a:spcPts val="0"/>
                        </a:spcAft>
                        <a:buClrTx/>
                        <a:buSzTx/>
                        <a:buFont typeface="Arial"/>
                        <a:buNone/>
                        <a:tabLst/>
                        <a:defRPr/>
                      </a:pPr>
                      <a:r>
                        <a:rPr lang="en-US" sz="1200" kern="1200" dirty="0" smtClean="0">
                          <a:solidFill>
                            <a:schemeClr val="dk1"/>
                          </a:solidFill>
                          <a:effectLst/>
                          <a:latin typeface="+mn-lt"/>
                          <a:ea typeface="+mn-ea"/>
                          <a:cs typeface="+mn-cs"/>
                        </a:rPr>
                        <a:t>Much Lower than</a:t>
                      </a:r>
                      <a:r>
                        <a:rPr lang="en-US" sz="1200" kern="1200" baseline="0" dirty="0" smtClean="0">
                          <a:solidFill>
                            <a:schemeClr val="dk1"/>
                          </a:solidFill>
                          <a:effectLst/>
                          <a:latin typeface="+mn-lt"/>
                          <a:ea typeface="+mn-ea"/>
                          <a:cs typeface="+mn-cs"/>
                        </a:rPr>
                        <a:t> Expected Student Learning = &lt;</a:t>
                      </a:r>
                      <a:r>
                        <a:rPr lang="en-US" sz="1200" i="1" kern="1200" baseline="0" dirty="0" smtClean="0">
                          <a:solidFill>
                            <a:schemeClr val="dk1"/>
                          </a:solidFill>
                          <a:effectLst/>
                          <a:latin typeface="+mn-lt"/>
                          <a:ea typeface="+mn-ea"/>
                          <a:cs typeface="+mn-cs"/>
                        </a:rPr>
                        <a:t>to be established</a:t>
                      </a:r>
                      <a:r>
                        <a:rPr lang="en-US" sz="1200" kern="1200" baseline="0" dirty="0" smtClean="0">
                          <a:solidFill>
                            <a:schemeClr val="dk1"/>
                          </a:solidFill>
                          <a:effectLst/>
                          <a:latin typeface="+mn-lt"/>
                          <a:ea typeface="+mn-ea"/>
                          <a:cs typeface="+mn-cs"/>
                        </a:rPr>
                        <a:t>&gt;</a:t>
                      </a:r>
                      <a:endParaRPr lang="en-US" sz="800" kern="1200" dirty="0" smtClean="0">
                        <a:solidFill>
                          <a:schemeClr val="dk1"/>
                        </a:solidFill>
                        <a:effectLst/>
                        <a:latin typeface="+mn-lt"/>
                        <a:ea typeface="+mn-ea"/>
                        <a:cs typeface="+mn-cs"/>
                      </a:endParaRPr>
                    </a:p>
                    <a:p>
                      <a:pPr marL="457200" marR="0" lvl="1" indent="0" algn="l" defTabSz="457200" rtl="0" eaLnBrk="1" fontAlgn="auto" latinLnBrk="0" hangingPunct="1">
                        <a:lnSpc>
                          <a:spcPct val="120000"/>
                        </a:lnSpc>
                        <a:spcBef>
                          <a:spcPts val="0"/>
                        </a:spcBef>
                        <a:spcAft>
                          <a:spcPts val="0"/>
                        </a:spcAft>
                        <a:buClrTx/>
                        <a:buSzTx/>
                        <a:buFont typeface="Arial"/>
                        <a:buNone/>
                        <a:tabLst/>
                        <a:defRPr/>
                      </a:pPr>
                      <a:r>
                        <a:rPr lang="en-US" sz="1200" kern="1200" dirty="0" smtClean="0">
                          <a:solidFill>
                            <a:schemeClr val="dk1"/>
                          </a:solidFill>
                          <a:effectLst/>
                          <a:latin typeface="+mn-lt"/>
                          <a:ea typeface="+mn-ea"/>
                          <a:cs typeface="+mn-cs"/>
                        </a:rPr>
                        <a:t>Lower</a:t>
                      </a:r>
                      <a:r>
                        <a:rPr lang="en-US" sz="1200" kern="1200" baseline="0" dirty="0" smtClean="0">
                          <a:solidFill>
                            <a:schemeClr val="dk1"/>
                          </a:solidFill>
                          <a:effectLst/>
                          <a:latin typeface="+mn-lt"/>
                          <a:ea typeface="+mn-ea"/>
                          <a:cs typeface="+mn-cs"/>
                        </a:rPr>
                        <a:t> than Expected Student Learning = &lt;</a:t>
                      </a:r>
                      <a:r>
                        <a:rPr lang="en-US" sz="1200" i="1" kern="1200" baseline="0" dirty="0" smtClean="0">
                          <a:solidFill>
                            <a:schemeClr val="dk1"/>
                          </a:solidFill>
                          <a:effectLst/>
                          <a:latin typeface="+mn-lt"/>
                          <a:ea typeface="+mn-ea"/>
                          <a:cs typeface="+mn-cs"/>
                        </a:rPr>
                        <a:t>to be established</a:t>
                      </a:r>
                      <a:r>
                        <a:rPr lang="en-US" sz="1200" kern="1200" baseline="0" dirty="0" smtClean="0">
                          <a:solidFill>
                            <a:schemeClr val="dk1"/>
                          </a:solidFill>
                          <a:effectLst/>
                          <a:latin typeface="+mn-lt"/>
                          <a:ea typeface="+mn-ea"/>
                          <a:cs typeface="+mn-cs"/>
                        </a:rPr>
                        <a:t>&gt;</a:t>
                      </a:r>
                    </a:p>
                    <a:p>
                      <a:pPr marL="457200" marR="0" lvl="1" indent="0" algn="l" defTabSz="457200" rtl="0" eaLnBrk="1" fontAlgn="auto" latinLnBrk="0" hangingPunct="1">
                        <a:lnSpc>
                          <a:spcPct val="120000"/>
                        </a:lnSpc>
                        <a:spcBef>
                          <a:spcPts val="0"/>
                        </a:spcBef>
                        <a:spcAft>
                          <a:spcPts val="0"/>
                        </a:spcAft>
                        <a:buClrTx/>
                        <a:buSzTx/>
                        <a:buFont typeface="Arial"/>
                        <a:buNone/>
                        <a:tabLst/>
                        <a:defRPr/>
                      </a:pPr>
                      <a:r>
                        <a:rPr lang="en-US" sz="1200" kern="1200" baseline="0" dirty="0" smtClean="0">
                          <a:solidFill>
                            <a:schemeClr val="dk1"/>
                          </a:solidFill>
                          <a:effectLst/>
                          <a:latin typeface="+mn-lt"/>
                          <a:ea typeface="+mn-ea"/>
                          <a:cs typeface="+mn-cs"/>
                        </a:rPr>
                        <a:t>Expected Student Learning = &lt;</a:t>
                      </a:r>
                      <a:r>
                        <a:rPr lang="en-US" sz="1200" i="1" kern="1200" baseline="0" dirty="0" smtClean="0">
                          <a:solidFill>
                            <a:schemeClr val="dk1"/>
                          </a:solidFill>
                          <a:effectLst/>
                          <a:latin typeface="+mn-lt"/>
                          <a:ea typeface="+mn-ea"/>
                          <a:cs typeface="+mn-cs"/>
                        </a:rPr>
                        <a:t>to be established</a:t>
                      </a:r>
                      <a:r>
                        <a:rPr lang="en-US" sz="1200" kern="1200" baseline="0" dirty="0" smtClean="0">
                          <a:solidFill>
                            <a:schemeClr val="dk1"/>
                          </a:solidFill>
                          <a:effectLst/>
                          <a:latin typeface="+mn-lt"/>
                          <a:ea typeface="+mn-ea"/>
                          <a:cs typeface="+mn-cs"/>
                        </a:rPr>
                        <a:t>&gt;</a:t>
                      </a:r>
                    </a:p>
                    <a:p>
                      <a:pPr marL="457200" marR="0" lvl="1" indent="0" algn="l" defTabSz="457200" rtl="0" eaLnBrk="1" fontAlgn="auto" latinLnBrk="0" hangingPunct="1">
                        <a:lnSpc>
                          <a:spcPct val="120000"/>
                        </a:lnSpc>
                        <a:spcBef>
                          <a:spcPts val="0"/>
                        </a:spcBef>
                        <a:spcAft>
                          <a:spcPts val="0"/>
                        </a:spcAft>
                        <a:buClrTx/>
                        <a:buSzTx/>
                        <a:buFont typeface="Arial"/>
                        <a:buNone/>
                        <a:tabLst/>
                        <a:defRPr/>
                      </a:pPr>
                      <a:r>
                        <a:rPr lang="en-US" sz="1200" kern="1200" baseline="0" dirty="0" smtClean="0">
                          <a:solidFill>
                            <a:schemeClr val="dk1"/>
                          </a:solidFill>
                          <a:effectLst/>
                          <a:latin typeface="+mn-lt"/>
                          <a:ea typeface="+mn-ea"/>
                          <a:cs typeface="+mn-cs"/>
                        </a:rPr>
                        <a:t>Higher than Expected Student Learning = &lt;</a:t>
                      </a:r>
                      <a:r>
                        <a:rPr lang="en-US" sz="1200" i="1" kern="1200" baseline="0" dirty="0" smtClean="0">
                          <a:solidFill>
                            <a:schemeClr val="dk1"/>
                          </a:solidFill>
                          <a:effectLst/>
                          <a:latin typeface="+mn-lt"/>
                          <a:ea typeface="+mn-ea"/>
                          <a:cs typeface="+mn-cs"/>
                        </a:rPr>
                        <a:t>to be established</a:t>
                      </a:r>
                      <a:r>
                        <a:rPr lang="en-US" sz="1200" kern="1200" baseline="0" dirty="0" smtClean="0">
                          <a:solidFill>
                            <a:schemeClr val="dk1"/>
                          </a:solidFill>
                          <a:effectLst/>
                          <a:latin typeface="+mn-lt"/>
                          <a:ea typeface="+mn-ea"/>
                          <a:cs typeface="+mn-cs"/>
                        </a:rPr>
                        <a:t>&gt;</a:t>
                      </a:r>
                    </a:p>
                  </a:txBody>
                  <a:tcPr/>
                </a:tc>
                <a:tc rowSpan="2" hMerge="1">
                  <a:txBody>
                    <a:bodyPr/>
                    <a:lstStyle/>
                    <a:p>
                      <a:endParaRPr lang="en-US"/>
                    </a:p>
                  </a:txBody>
                  <a:tcPr/>
                </a:tc>
                <a:tc rowSpan="2" hMerge="1">
                  <a:txBody>
                    <a:bodyPr/>
                    <a:lstStyle/>
                    <a:p>
                      <a:endParaRPr lang="en-US"/>
                    </a:p>
                  </a:txBody>
                  <a:tcPr/>
                </a:tc>
                <a:tc>
                  <a:txBody>
                    <a:bodyPr/>
                    <a:lstStyle/>
                    <a:p>
                      <a:pPr algn="ctr"/>
                      <a:r>
                        <a:rPr lang="en-US" sz="1200" b="1" dirty="0" smtClean="0">
                          <a:solidFill>
                            <a:srgbClr val="47534C"/>
                          </a:solidFill>
                        </a:rPr>
                        <a:t>ML</a:t>
                      </a:r>
                    </a:p>
                    <a:p>
                      <a:pPr algn="ctr"/>
                      <a:r>
                        <a:rPr lang="en-US" sz="1000" b="1" dirty="0" smtClean="0">
                          <a:solidFill>
                            <a:srgbClr val="47534C"/>
                          </a:solidFill>
                        </a:rPr>
                        <a:t>(0)</a:t>
                      </a:r>
                    </a:p>
                  </a:txBody>
                  <a:tcPr anchor="ctr"/>
                </a:tc>
                <a:tc>
                  <a:txBody>
                    <a:bodyPr/>
                    <a:lstStyle/>
                    <a:p>
                      <a:pPr algn="ctr"/>
                      <a:r>
                        <a:rPr lang="en-US" sz="1200" b="1" dirty="0" smtClean="0">
                          <a:solidFill>
                            <a:srgbClr val="47534C"/>
                          </a:solidFill>
                        </a:rPr>
                        <a:t>L</a:t>
                      </a:r>
                    </a:p>
                    <a:p>
                      <a:pPr algn="ctr"/>
                      <a:r>
                        <a:rPr lang="en-US" sz="1000" b="1" dirty="0" smtClean="0">
                          <a:solidFill>
                            <a:srgbClr val="47534C"/>
                          </a:solidFill>
                        </a:rPr>
                        <a:t>(1)</a:t>
                      </a:r>
                      <a:endParaRPr lang="en-US" sz="1000" b="1" dirty="0">
                        <a:solidFill>
                          <a:srgbClr val="47534C"/>
                        </a:solidFill>
                      </a:endParaRPr>
                    </a:p>
                  </a:txBody>
                  <a:tcPr anchor="ctr"/>
                </a:tc>
                <a:tc>
                  <a:txBody>
                    <a:bodyPr/>
                    <a:lstStyle/>
                    <a:p>
                      <a:pPr algn="ctr"/>
                      <a:r>
                        <a:rPr lang="en-US" sz="1200" b="1" dirty="0" smtClean="0">
                          <a:solidFill>
                            <a:srgbClr val="47534C"/>
                          </a:solidFill>
                        </a:rPr>
                        <a:t>E</a:t>
                      </a:r>
                    </a:p>
                    <a:p>
                      <a:pPr algn="ctr"/>
                      <a:r>
                        <a:rPr lang="en-US" sz="1000" b="1" dirty="0" smtClean="0">
                          <a:solidFill>
                            <a:srgbClr val="47534C"/>
                          </a:solidFill>
                        </a:rPr>
                        <a:t>(2)</a:t>
                      </a:r>
                      <a:endParaRPr lang="en-US" sz="1000" b="1" dirty="0">
                        <a:solidFill>
                          <a:srgbClr val="47534C"/>
                        </a:solidFill>
                      </a:endParaRPr>
                    </a:p>
                  </a:txBody>
                  <a:tcPr anchor="ctr"/>
                </a:tc>
                <a:tc>
                  <a:txBody>
                    <a:bodyPr/>
                    <a:lstStyle/>
                    <a:p>
                      <a:pPr algn="ctr"/>
                      <a:r>
                        <a:rPr lang="en-US" sz="1200" b="1" dirty="0" smtClean="0">
                          <a:solidFill>
                            <a:srgbClr val="47534C"/>
                          </a:solidFill>
                        </a:rPr>
                        <a:t>HE</a:t>
                      </a:r>
                    </a:p>
                    <a:p>
                      <a:pPr algn="ctr"/>
                      <a:r>
                        <a:rPr lang="en-US" sz="1000" b="1" dirty="0" smtClean="0">
                          <a:solidFill>
                            <a:srgbClr val="47534C"/>
                          </a:solidFill>
                        </a:rPr>
                        <a:t>(3)</a:t>
                      </a:r>
                      <a:endParaRPr lang="en-US" sz="1000" b="1" dirty="0">
                        <a:solidFill>
                          <a:srgbClr val="47534C"/>
                        </a:solidFill>
                      </a:endParaRPr>
                    </a:p>
                  </a:txBody>
                  <a:tcPr anchor="ctr"/>
                </a:tc>
                <a:tc>
                  <a:txBody>
                    <a:bodyPr/>
                    <a:lstStyle/>
                    <a:p>
                      <a:pPr algn="ctr"/>
                      <a:r>
                        <a:rPr lang="en-US" sz="1200" b="1" dirty="0" smtClean="0">
                          <a:solidFill>
                            <a:srgbClr val="47534C"/>
                          </a:solidFill>
                        </a:rPr>
                        <a:t>Points</a:t>
                      </a:r>
                    </a:p>
                    <a:p>
                      <a:pPr algn="ctr"/>
                      <a:r>
                        <a:rPr lang="en-US" sz="1200" b="1" dirty="0" smtClean="0">
                          <a:solidFill>
                            <a:srgbClr val="47534C"/>
                          </a:solidFill>
                        </a:rPr>
                        <a:t>Earned</a:t>
                      </a:r>
                      <a:endParaRPr lang="en-US" sz="1200" b="1" dirty="0">
                        <a:solidFill>
                          <a:srgbClr val="47534C"/>
                        </a:solidFill>
                      </a:endParaRPr>
                    </a:p>
                  </a:txBody>
                  <a:tcPr anchor="ctr"/>
                </a:tc>
              </a:tr>
              <a:tr h="919485">
                <a:tc gridSpan="3" v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000" dirty="0" smtClean="0">
                        <a:effectLst/>
                      </a:endParaRPr>
                    </a:p>
                  </a:txBody>
                  <a:tcPr/>
                </a:tc>
                <a:tc hMerge="1" vMerge="1">
                  <a:txBody>
                    <a:bodyPr/>
                    <a:lstStyle/>
                    <a:p>
                      <a:endParaRPr lang="en-US"/>
                    </a:p>
                  </a:txBody>
                  <a:tcPr/>
                </a:tc>
                <a:tc hMerge="1" vMerge="1">
                  <a:txBody>
                    <a:bodyPr/>
                    <a:lstStyle/>
                    <a:p>
                      <a:endParaRPr lang="en-US"/>
                    </a:p>
                  </a:txBody>
                  <a:tcPr/>
                </a:tc>
                <a:tc>
                  <a:txBody>
                    <a:bodyPr/>
                    <a:lstStyle/>
                    <a:p>
                      <a:pPr algn="ctr"/>
                      <a:endParaRPr lang="en-US" sz="1400" dirty="0">
                        <a:solidFill>
                          <a:srgbClr val="47534C"/>
                        </a:solidFill>
                      </a:endParaRPr>
                    </a:p>
                  </a:txBody>
                  <a:tcPr anchor="ctr"/>
                </a:tc>
                <a:tc>
                  <a:txBody>
                    <a:bodyPr/>
                    <a:lstStyle/>
                    <a:p>
                      <a:pPr algn="ctr"/>
                      <a:endParaRPr lang="en-US" sz="1400" dirty="0">
                        <a:solidFill>
                          <a:srgbClr val="47534C"/>
                        </a:solidFill>
                      </a:endParaRPr>
                    </a:p>
                  </a:txBody>
                  <a:tcPr anchor="ctr"/>
                </a:tc>
                <a:tc>
                  <a:txBody>
                    <a:bodyPr/>
                    <a:lstStyle/>
                    <a:p>
                      <a:pPr algn="ctr"/>
                      <a:r>
                        <a:rPr lang="en-US" sz="1400" b="1" dirty="0" smtClean="0">
                          <a:solidFill>
                            <a:srgbClr val="47534C"/>
                          </a:solidFill>
                        </a:rPr>
                        <a:t>X</a:t>
                      </a:r>
                      <a:endParaRPr lang="en-US" sz="1400" b="1" dirty="0">
                        <a:solidFill>
                          <a:srgbClr val="47534C"/>
                        </a:solidFill>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b="1" dirty="0" smtClean="0">
                        <a:solidFill>
                          <a:srgbClr val="47534C"/>
                        </a:solidFill>
                      </a:endParaRPr>
                    </a:p>
                  </a:txBody>
                  <a:tcPr anchor="ctr"/>
                </a:tc>
                <a:tc>
                  <a:txBody>
                    <a:bodyPr/>
                    <a:lstStyle/>
                    <a:p>
                      <a:pPr algn="ctr"/>
                      <a:r>
                        <a:rPr lang="en-US" sz="1400" b="1" dirty="0" smtClean="0">
                          <a:solidFill>
                            <a:srgbClr val="47534C"/>
                          </a:solidFill>
                        </a:rPr>
                        <a:t>2</a:t>
                      </a:r>
                      <a:endParaRPr lang="en-US" sz="1400" b="1" dirty="0">
                        <a:solidFill>
                          <a:srgbClr val="47534C"/>
                        </a:solidFill>
                      </a:endParaRPr>
                    </a:p>
                  </a:txBody>
                  <a:tcPr anchor="ctr"/>
                </a:tc>
              </a:tr>
              <a:tr h="731049">
                <a:tc>
                  <a:txBody>
                    <a:bodyPr/>
                    <a:lstStyle/>
                    <a:p>
                      <a:pPr algn="r"/>
                      <a:r>
                        <a:rPr lang="en-US" sz="1800" b="1" dirty="0" smtClean="0"/>
                        <a:t>Rating</a:t>
                      </a:r>
                      <a:r>
                        <a:rPr lang="en-US" sz="1800" b="1" baseline="0" dirty="0" smtClean="0"/>
                        <a:t> </a:t>
                      </a:r>
                      <a:r>
                        <a:rPr lang="en-US" sz="1800" b="1" dirty="0" smtClean="0"/>
                        <a:t>for MSL</a:t>
                      </a:r>
                      <a:endParaRPr lang="en-US" sz="1800" b="1" dirty="0"/>
                    </a:p>
                  </a:txBody>
                  <a:tcPr anchor="ctr">
                    <a:solidFill>
                      <a:schemeClr val="accent1">
                        <a:lumMod val="60000"/>
                        <a:lumOff val="40000"/>
                      </a:schemeClr>
                    </a:solidFill>
                  </a:tcPr>
                </a:tc>
                <a:tc>
                  <a:txBody>
                    <a:bodyPr/>
                    <a:lstStyle/>
                    <a:p>
                      <a:pPr algn="ctr"/>
                      <a:endParaRPr lang="en-US" sz="1600" b="1" dirty="0">
                        <a:solidFill>
                          <a:srgbClr val="FF0000"/>
                        </a:solidFill>
                      </a:endParaRPr>
                    </a:p>
                  </a:txBody>
                  <a:tcPr anchor="ctr">
                    <a:solidFill>
                      <a:schemeClr val="accent1">
                        <a:lumMod val="60000"/>
                        <a:lumOff val="40000"/>
                      </a:schemeClr>
                    </a:solidFill>
                  </a:tcPr>
                </a:tc>
                <a:tc gridSpan="5">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800" b="1" dirty="0" smtClean="0"/>
                        <a:t>Total Points for MSL</a:t>
                      </a:r>
                    </a:p>
                  </a:txBody>
                  <a:tcPr anchor="ctr">
                    <a:solidFill>
                      <a:schemeClr val="accent1">
                        <a:lumMod val="60000"/>
                        <a:lumOff val="40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pPr algn="ctr"/>
                      <a:endParaRPr lang="en-US" sz="1600" b="1" dirty="0">
                        <a:solidFill>
                          <a:srgbClr val="FF0000"/>
                        </a:solidFill>
                      </a:endParaRPr>
                    </a:p>
                  </a:txBody>
                  <a:tcPr anchor="ctr">
                    <a:solidFill>
                      <a:schemeClr val="accent1">
                        <a:lumMod val="60000"/>
                        <a:lumOff val="40000"/>
                      </a:schemeClr>
                    </a:solidFill>
                  </a:tcPr>
                </a:tc>
              </a:tr>
            </a:tbl>
          </a:graphicData>
        </a:graphic>
      </p:graphicFrame>
      <p:sp>
        <p:nvSpPr>
          <p:cNvPr id="6" name="TextBox 5"/>
          <p:cNvSpPr txBox="1"/>
          <p:nvPr/>
        </p:nvSpPr>
        <p:spPr>
          <a:xfrm>
            <a:off x="2688816" y="4638394"/>
            <a:ext cx="2932025" cy="369332"/>
          </a:xfrm>
          <a:prstGeom prst="rect">
            <a:avLst/>
          </a:prstGeom>
          <a:noFill/>
          <a:ln w="12700" cmpd="sng">
            <a:solidFill>
              <a:srgbClr val="FF0000"/>
            </a:solidFill>
          </a:ln>
        </p:spPr>
        <p:txBody>
          <a:bodyPr wrap="square" rtlCol="0" anchor="ctr">
            <a:spAutoFit/>
          </a:bodyPr>
          <a:lstStyle/>
          <a:p>
            <a:pPr algn="ctr"/>
            <a:r>
              <a:rPr lang="en-US" b="1" dirty="0" smtClean="0">
                <a:solidFill>
                  <a:srgbClr val="FF0000"/>
                </a:solidFill>
              </a:rPr>
              <a:t>Expected</a:t>
            </a:r>
            <a:endParaRPr lang="en-US" b="1" dirty="0">
              <a:solidFill>
                <a:srgbClr val="FF0000"/>
              </a:solidFill>
            </a:endParaRPr>
          </a:p>
        </p:txBody>
      </p:sp>
      <p:sp>
        <p:nvSpPr>
          <p:cNvPr id="8" name="TextBox 7"/>
          <p:cNvSpPr txBox="1"/>
          <p:nvPr/>
        </p:nvSpPr>
        <p:spPr>
          <a:xfrm>
            <a:off x="7995116" y="4638394"/>
            <a:ext cx="422633" cy="369332"/>
          </a:xfrm>
          <a:prstGeom prst="rect">
            <a:avLst/>
          </a:prstGeom>
          <a:noFill/>
          <a:ln w="12700" cmpd="sng">
            <a:solidFill>
              <a:srgbClr val="FF0000"/>
            </a:solidFill>
          </a:ln>
        </p:spPr>
        <p:txBody>
          <a:bodyPr wrap="square" rtlCol="0" anchor="ctr">
            <a:spAutoFit/>
          </a:bodyPr>
          <a:lstStyle/>
          <a:p>
            <a:pPr algn="ctr"/>
            <a:r>
              <a:rPr lang="en-US" b="1" dirty="0" smtClean="0">
                <a:solidFill>
                  <a:srgbClr val="FF0000"/>
                </a:solidFill>
              </a:rPr>
              <a:t>2</a:t>
            </a:r>
            <a:endParaRPr lang="en-US" b="1" dirty="0">
              <a:solidFill>
                <a:srgbClr val="FF0000"/>
              </a:solidFill>
            </a:endParaRPr>
          </a:p>
        </p:txBody>
      </p:sp>
    </p:spTree>
    <p:extLst>
      <p:ext uri="{BB962C8B-B14F-4D97-AF65-F5344CB8AC3E}">
        <p14:creationId xmlns:p14="http://schemas.microsoft.com/office/powerpoint/2010/main" val="2826442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200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par>
                                <p:cTn id="8" presetID="9" presetClass="entr" presetSubtype="0" fill="hold" grpId="0" nodeType="withEffect">
                                  <p:stCondLst>
                                    <p:cond delay="3000"/>
                                  </p:stCondLst>
                                  <p:childTnLst>
                                    <p:set>
                                      <p:cBhvr>
                                        <p:cTn id="9" dur="1" fill="hold">
                                          <p:stCondLst>
                                            <p:cond delay="0"/>
                                          </p:stCondLst>
                                        </p:cTn>
                                        <p:tgtEl>
                                          <p:spTgt spid="8"/>
                                        </p:tgtEl>
                                        <p:attrNameLst>
                                          <p:attrName>style.visibility</p:attrName>
                                        </p:attrNameLst>
                                      </p:cBhvr>
                                      <p:to>
                                        <p:strVal val="visible"/>
                                      </p:to>
                                    </p:set>
                                    <p:animEffect transition="in" filter="dissolv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08080"/>
            <a:ext cx="8229600" cy="1026759"/>
          </a:xfrm>
        </p:spPr>
        <p:txBody>
          <a:bodyPr>
            <a:noAutofit/>
          </a:bodyPr>
          <a:lstStyle/>
          <a:p>
            <a:r>
              <a:rPr lang="en-US" dirty="0" smtClean="0"/>
              <a:t>Calculating Overall MSLs Rating</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358639376"/>
              </p:ext>
            </p:extLst>
          </p:nvPr>
        </p:nvGraphicFramePr>
        <p:xfrm>
          <a:off x="457199" y="1296957"/>
          <a:ext cx="8214515" cy="4356511"/>
        </p:xfrm>
        <a:graphic>
          <a:graphicData uri="http://schemas.openxmlformats.org/drawingml/2006/table">
            <a:tbl>
              <a:tblPr firstRow="1" bandRow="1">
                <a:tableStyleId>{5C22544A-7EE6-4342-B048-85BDC9FD1C3A}</a:tableStyleId>
              </a:tblPr>
              <a:tblGrid>
                <a:gridCol w="3028803"/>
                <a:gridCol w="905280"/>
                <a:gridCol w="918791"/>
                <a:gridCol w="1134978"/>
                <a:gridCol w="2226663"/>
              </a:tblGrid>
              <a:tr h="1032565">
                <a:tc>
                  <a:txBody>
                    <a:bodyPr/>
                    <a:lstStyle/>
                    <a:p>
                      <a:pPr algn="ctr"/>
                      <a:r>
                        <a:rPr lang="en-US" dirty="0" smtClean="0"/>
                        <a:t>Measures of Student Learning (MSLs)</a:t>
                      </a:r>
                      <a:endParaRPr lang="en-US" dirty="0"/>
                    </a:p>
                  </a:txBody>
                  <a:tcPr anchor="ctr"/>
                </a:tc>
                <a:tc>
                  <a:txBody>
                    <a:bodyPr/>
                    <a:lstStyle/>
                    <a:p>
                      <a:pPr algn="ctr"/>
                      <a:r>
                        <a:rPr lang="en-US" dirty="0" smtClean="0"/>
                        <a:t>Total Points Earned</a:t>
                      </a:r>
                      <a:endParaRPr lang="en-US" dirty="0"/>
                    </a:p>
                  </a:txBody>
                  <a:tcPr anchor="ctr"/>
                </a:tc>
                <a:tc>
                  <a:txBody>
                    <a:bodyPr/>
                    <a:lstStyle/>
                    <a:p>
                      <a:pPr algn="ctr"/>
                      <a:r>
                        <a:rPr lang="en-US" dirty="0" smtClean="0"/>
                        <a:t>Weight</a:t>
                      </a:r>
                      <a:endParaRPr lang="en-US" dirty="0"/>
                    </a:p>
                  </a:txBody>
                  <a:tcPr anchor="ctr"/>
                </a:tc>
                <a:tc>
                  <a:txBody>
                    <a:bodyPr/>
                    <a:lstStyle/>
                    <a:p>
                      <a:pPr algn="ctr"/>
                      <a:r>
                        <a:rPr lang="en-US" dirty="0" smtClean="0"/>
                        <a:t>Weighted</a:t>
                      </a:r>
                      <a:r>
                        <a:rPr lang="en-US" baseline="0" dirty="0" smtClean="0"/>
                        <a:t> Score</a:t>
                      </a:r>
                      <a:endParaRPr lang="en-US" dirty="0"/>
                    </a:p>
                  </a:txBody>
                  <a:tcPr anchor="ctr"/>
                </a:tc>
                <a:tc>
                  <a:txBody>
                    <a:bodyPr/>
                    <a:lstStyle/>
                    <a:p>
                      <a:pPr algn="ctr"/>
                      <a:r>
                        <a:rPr lang="en-US" dirty="0" smtClean="0"/>
                        <a:t>Rating</a:t>
                      </a:r>
                      <a:endParaRPr lang="en-US" dirty="0"/>
                    </a:p>
                  </a:txBody>
                  <a:tcPr anchor="ctr"/>
                </a:tc>
              </a:tr>
              <a:tr h="360643">
                <a:tc>
                  <a:txBody>
                    <a:bodyPr/>
                    <a:lstStyle/>
                    <a:p>
                      <a:pPr marL="0" marR="0" indent="0" algn="l" defTabSz="457200" rtl="0" eaLnBrk="1" fontAlgn="auto" latinLnBrk="0" hangingPunct="1">
                        <a:lnSpc>
                          <a:spcPct val="100000"/>
                        </a:lnSpc>
                        <a:spcBef>
                          <a:spcPts val="0"/>
                        </a:spcBef>
                        <a:spcAft>
                          <a:spcPts val="0"/>
                        </a:spcAft>
                        <a:buClrTx/>
                        <a:buSzTx/>
                        <a:buFont typeface="+mj-lt"/>
                        <a:buNone/>
                        <a:tabLst/>
                        <a:defRPr/>
                      </a:pPr>
                      <a:r>
                        <a:rPr lang="en-US" sz="1400" b="1" kern="1200" baseline="0" dirty="0" smtClean="0">
                          <a:solidFill>
                            <a:schemeClr val="dk1"/>
                          </a:solidFill>
                          <a:effectLst/>
                          <a:latin typeface="+mn-lt"/>
                          <a:ea typeface="+mn-ea"/>
                          <a:cs typeface="+mn-cs"/>
                        </a:rPr>
                        <a:t>School Performance Framework (SPF)</a:t>
                      </a:r>
                      <a:endParaRPr lang="en-US" sz="1400" b="1" dirty="0" smtClean="0"/>
                    </a:p>
                  </a:txBody>
                  <a:tcPr anchor="ctr"/>
                </a:tc>
                <a:tc>
                  <a:txBody>
                    <a:bodyPr/>
                    <a:lstStyle/>
                    <a:p>
                      <a:pPr algn="ctr"/>
                      <a:r>
                        <a:rPr lang="en-US" sz="1400" b="1" dirty="0" smtClean="0"/>
                        <a:t>2</a:t>
                      </a:r>
                    </a:p>
                  </a:txBody>
                  <a:tcPr anchor="ctr"/>
                </a:tc>
                <a:tc>
                  <a:txBody>
                    <a:bodyPr/>
                    <a:lstStyle/>
                    <a:p>
                      <a:pPr algn="ctr"/>
                      <a:r>
                        <a:rPr lang="en-US" sz="1400" b="1" dirty="0" smtClean="0"/>
                        <a:t>40%</a:t>
                      </a:r>
                    </a:p>
                  </a:txBody>
                  <a:tcPr anchor="ctr"/>
                </a:tc>
                <a:tc>
                  <a:txBody>
                    <a:bodyPr/>
                    <a:lstStyle/>
                    <a:p>
                      <a:pPr algn="ctr"/>
                      <a:r>
                        <a:rPr lang="en-US" sz="1400" b="1" dirty="0" smtClean="0"/>
                        <a:t>0.8</a:t>
                      </a:r>
                    </a:p>
                  </a:txBody>
                  <a:tcPr anchor="ctr"/>
                </a:tc>
                <a:tc>
                  <a:txBody>
                    <a:bodyPr/>
                    <a:lstStyle/>
                    <a:p>
                      <a:pPr algn="ctr"/>
                      <a:r>
                        <a:rPr lang="en-US" sz="1400" b="1" dirty="0" smtClean="0"/>
                        <a:t>Expected</a:t>
                      </a:r>
                      <a:endParaRPr lang="en-US" sz="1400" b="1" dirty="0"/>
                    </a:p>
                  </a:txBody>
                  <a:tcPr anchor="ctr"/>
                </a:tc>
              </a:tr>
              <a:tr h="468836">
                <a:tc>
                  <a:txBody>
                    <a:bodyPr/>
                    <a:lstStyle/>
                    <a:p>
                      <a:pPr marL="0" marR="0" indent="0" algn="l" defTabSz="457200" rtl="0" eaLnBrk="1" fontAlgn="auto" latinLnBrk="0" hangingPunct="1">
                        <a:lnSpc>
                          <a:spcPct val="100000"/>
                        </a:lnSpc>
                        <a:spcBef>
                          <a:spcPts val="0"/>
                        </a:spcBef>
                        <a:spcAft>
                          <a:spcPts val="0"/>
                        </a:spcAft>
                        <a:buClrTx/>
                        <a:buSzTx/>
                        <a:buFont typeface="+mj-lt"/>
                        <a:buNone/>
                        <a:tabLst/>
                        <a:defRPr/>
                      </a:pPr>
                      <a:r>
                        <a:rPr lang="en-US" sz="1400" b="1" kern="1200" dirty="0" smtClean="0">
                          <a:solidFill>
                            <a:schemeClr val="dk1"/>
                          </a:solidFill>
                          <a:effectLst/>
                          <a:latin typeface="+mn-lt"/>
                          <a:ea typeface="+mn-ea"/>
                          <a:cs typeface="+mn-cs"/>
                        </a:rPr>
                        <a:t>TCAP Growth Score</a:t>
                      </a:r>
                      <a:endParaRPr lang="en-US" sz="1400" b="1" dirty="0" smtClean="0"/>
                    </a:p>
                  </a:txBody>
                  <a:tcPr anchor="ctr"/>
                </a:tc>
                <a:tc>
                  <a:txBody>
                    <a:bodyPr/>
                    <a:lstStyle/>
                    <a:p>
                      <a:pPr algn="ctr"/>
                      <a:r>
                        <a:rPr lang="en-US" sz="1400" b="1" dirty="0" smtClean="0"/>
                        <a:t>3</a:t>
                      </a:r>
                      <a:endParaRPr lang="en-US" sz="1400" b="1" dirty="0"/>
                    </a:p>
                  </a:txBody>
                  <a:tcPr anchor="ctr"/>
                </a:tc>
                <a:tc>
                  <a:txBody>
                    <a:bodyPr/>
                    <a:lstStyle/>
                    <a:p>
                      <a:pPr algn="ctr"/>
                      <a:r>
                        <a:rPr lang="en-US" sz="1400" b="1" dirty="0" smtClean="0"/>
                        <a:t>20%</a:t>
                      </a:r>
                      <a:endParaRPr lang="en-US" sz="1400" b="1" dirty="0"/>
                    </a:p>
                  </a:txBody>
                  <a:tcPr anchor="ctr"/>
                </a:tc>
                <a:tc>
                  <a:txBody>
                    <a:bodyPr/>
                    <a:lstStyle/>
                    <a:p>
                      <a:pPr algn="ctr"/>
                      <a:r>
                        <a:rPr lang="en-US" sz="1400" b="1" dirty="0" smtClean="0"/>
                        <a:t>0.6</a:t>
                      </a:r>
                      <a:endParaRPr lang="en-US" sz="1400" b="1" dirty="0"/>
                    </a:p>
                  </a:txBody>
                  <a:tcPr anchor="ctr"/>
                </a:tc>
                <a:tc>
                  <a:txBody>
                    <a:bodyPr/>
                    <a:lstStyle/>
                    <a:p>
                      <a:pPr algn="ctr"/>
                      <a:r>
                        <a:rPr lang="en-US" sz="1400" b="1" dirty="0" smtClean="0"/>
                        <a:t>Higher than Expected</a:t>
                      </a:r>
                      <a:endParaRPr lang="en-US" sz="1400" b="1" dirty="0"/>
                    </a:p>
                  </a:txBody>
                  <a:tcPr anchor="ctr"/>
                </a:tc>
              </a:tr>
              <a:tr h="360643">
                <a:tc>
                  <a:txBody>
                    <a:bodyPr/>
                    <a:lstStyle/>
                    <a:p>
                      <a:pPr marL="0" marR="0" indent="0" algn="l" defTabSz="457200" rtl="0" eaLnBrk="1" fontAlgn="auto" latinLnBrk="0" hangingPunct="1">
                        <a:lnSpc>
                          <a:spcPct val="100000"/>
                        </a:lnSpc>
                        <a:spcBef>
                          <a:spcPts val="0"/>
                        </a:spcBef>
                        <a:spcAft>
                          <a:spcPts val="0"/>
                        </a:spcAft>
                        <a:buClrTx/>
                        <a:buSzTx/>
                        <a:buFont typeface="+mj-lt"/>
                        <a:buNone/>
                        <a:tabLst/>
                        <a:defRPr/>
                      </a:pPr>
                      <a:r>
                        <a:rPr lang="en-US" sz="1400" b="1" kern="1200" dirty="0" smtClean="0">
                          <a:solidFill>
                            <a:schemeClr val="dk1"/>
                          </a:solidFill>
                          <a:effectLst/>
                          <a:latin typeface="+mn-lt"/>
                          <a:ea typeface="+mn-ea"/>
                          <a:cs typeface="+mn-cs"/>
                        </a:rPr>
                        <a:t>Individual Classroom Growth</a:t>
                      </a:r>
                      <a:endParaRPr lang="en-US" sz="1400" b="1" dirty="0" smtClean="0"/>
                    </a:p>
                  </a:txBody>
                  <a:tcPr anchor="ctr"/>
                </a:tc>
                <a:tc>
                  <a:txBody>
                    <a:bodyPr/>
                    <a:lstStyle/>
                    <a:p>
                      <a:pPr algn="ctr"/>
                      <a:r>
                        <a:rPr lang="en-US" sz="1400" b="1" dirty="0" smtClean="0"/>
                        <a:t>2</a:t>
                      </a:r>
                      <a:endParaRPr lang="en-US" sz="1400" b="1" dirty="0"/>
                    </a:p>
                  </a:txBody>
                  <a:tcPr anchor="ctr"/>
                </a:tc>
                <a:tc>
                  <a:txBody>
                    <a:bodyPr/>
                    <a:lstStyle/>
                    <a:p>
                      <a:pPr algn="ctr"/>
                      <a:r>
                        <a:rPr lang="en-US" sz="1400" b="1" dirty="0" smtClean="0"/>
                        <a:t>40%</a:t>
                      </a:r>
                      <a:endParaRPr lang="en-US" sz="1400" b="1" dirty="0"/>
                    </a:p>
                  </a:txBody>
                  <a:tcPr anchor="ctr"/>
                </a:tc>
                <a:tc>
                  <a:txBody>
                    <a:bodyPr/>
                    <a:lstStyle/>
                    <a:p>
                      <a:pPr algn="ctr"/>
                      <a:r>
                        <a:rPr lang="en-US" sz="1400" b="1" dirty="0" smtClean="0"/>
                        <a:t>0.8</a:t>
                      </a:r>
                      <a:endParaRPr lang="en-US" sz="1400" b="1" dirty="0"/>
                    </a:p>
                  </a:txBody>
                  <a:tcPr anchor="ctr"/>
                </a:tc>
                <a:tc>
                  <a:txBody>
                    <a:bodyPr/>
                    <a:lstStyle/>
                    <a:p>
                      <a:pPr algn="ctr"/>
                      <a:r>
                        <a:rPr lang="en-US" sz="1400" b="1" dirty="0" smtClean="0"/>
                        <a:t>Expected</a:t>
                      </a:r>
                      <a:endParaRPr lang="en-US" sz="1400" b="1" dirty="0"/>
                    </a:p>
                  </a:txBody>
                  <a:tcPr anchor="ctr"/>
                </a:tc>
              </a:tr>
              <a:tr h="533348">
                <a:tc>
                  <a:txBody>
                    <a:bodyPr/>
                    <a:lstStyle/>
                    <a:p>
                      <a:pPr marL="0" marR="0" indent="0" algn="r" defTabSz="457200" rtl="0" eaLnBrk="1" fontAlgn="auto" latinLnBrk="0" hangingPunct="1">
                        <a:lnSpc>
                          <a:spcPct val="100000"/>
                        </a:lnSpc>
                        <a:spcBef>
                          <a:spcPts val="0"/>
                        </a:spcBef>
                        <a:spcAft>
                          <a:spcPts val="0"/>
                        </a:spcAft>
                        <a:buClrTx/>
                        <a:buSzTx/>
                        <a:buFont typeface="+mj-lt"/>
                        <a:buNone/>
                        <a:tabLst/>
                        <a:defRPr/>
                      </a:pPr>
                      <a:r>
                        <a:rPr lang="en-US" sz="1600" b="1" dirty="0" smtClean="0"/>
                        <a:t>Total </a:t>
                      </a:r>
                      <a:r>
                        <a:rPr lang="en-US" sz="1600" b="1" baseline="0" dirty="0" smtClean="0"/>
                        <a:t>for All Standards</a:t>
                      </a:r>
                      <a:endParaRPr lang="en-US" sz="1600" b="1" dirty="0" smtClean="0"/>
                    </a:p>
                  </a:txBody>
                  <a:tcPr anchor="ctr"/>
                </a:tc>
                <a:tc>
                  <a:txBody>
                    <a:bodyPr/>
                    <a:lstStyle/>
                    <a:p>
                      <a:pPr algn="ctr"/>
                      <a:endParaRPr lang="en-US" sz="1600" b="1" dirty="0"/>
                    </a:p>
                  </a:txBody>
                  <a:tcPr anchor="ctr"/>
                </a:tc>
                <a:tc>
                  <a:txBody>
                    <a:bodyPr/>
                    <a:lstStyle/>
                    <a:p>
                      <a:pPr algn="ctr"/>
                      <a:r>
                        <a:rPr lang="en-US" sz="1600" b="1" dirty="0" smtClean="0"/>
                        <a:t>100%</a:t>
                      </a:r>
                      <a:endParaRPr lang="en-US" sz="1600" b="1" dirty="0"/>
                    </a:p>
                  </a:txBody>
                  <a:tcPr anchor="ctr"/>
                </a:tc>
                <a:tc>
                  <a:txBody>
                    <a:bodyPr/>
                    <a:lstStyle/>
                    <a:p>
                      <a:pPr algn="ctr"/>
                      <a:r>
                        <a:rPr lang="en-US" sz="1600" b="1" dirty="0" smtClean="0"/>
                        <a:t>2.2</a:t>
                      </a:r>
                      <a:endParaRPr lang="en-US" sz="1600" b="1" dirty="0"/>
                    </a:p>
                  </a:txBody>
                  <a:tcPr anchor="ctr"/>
                </a:tc>
                <a:tc>
                  <a:txBody>
                    <a:bodyPr/>
                    <a:lstStyle/>
                    <a:p>
                      <a:pPr algn="ctr"/>
                      <a:endParaRPr lang="en-US" sz="1400" b="1" dirty="0"/>
                    </a:p>
                  </a:txBody>
                  <a:tcPr anchor="ctr"/>
                </a:tc>
              </a:tr>
              <a:tr h="1600476">
                <a:tc gridSpan="5">
                  <a:txBody>
                    <a:bodyPr/>
                    <a:lstStyle/>
                    <a:p>
                      <a:pPr marL="0" indent="0" algn="l">
                        <a:buFont typeface="+mj-lt"/>
                        <a:buNone/>
                      </a:pPr>
                      <a:r>
                        <a:rPr lang="en-US" sz="1600" b="1" dirty="0" smtClean="0"/>
                        <a:t>Overall MSLs Rating</a:t>
                      </a:r>
                      <a:r>
                        <a:rPr lang="en-US" sz="1600" b="1" baseline="0" dirty="0" smtClean="0"/>
                        <a:t> </a:t>
                      </a:r>
                      <a:r>
                        <a:rPr lang="en-US" sz="1600" b="1" dirty="0" smtClean="0"/>
                        <a:t>Scale:</a:t>
                      </a:r>
                    </a:p>
                    <a:p>
                      <a:pPr marL="457200" lvl="1" indent="0" algn="l">
                        <a:lnSpc>
                          <a:spcPct val="150000"/>
                        </a:lnSpc>
                        <a:buFont typeface="+mj-lt"/>
                        <a:buNone/>
                      </a:pPr>
                      <a:r>
                        <a:rPr lang="en-US" sz="1400" b="1" dirty="0" smtClean="0"/>
                        <a:t>Total Weighted</a:t>
                      </a:r>
                      <a:r>
                        <a:rPr lang="en-US" sz="1400" b="1" baseline="0" dirty="0" smtClean="0"/>
                        <a:t> Score 0.0 to 0.49 = Much Lower than Expected</a:t>
                      </a:r>
                    </a:p>
                    <a:p>
                      <a:pPr marL="457200" lvl="1" indent="0" algn="l">
                        <a:buFont typeface="+mj-lt"/>
                        <a:buNone/>
                      </a:pPr>
                      <a:r>
                        <a:rPr lang="en-US" sz="1400" b="1" dirty="0" smtClean="0"/>
                        <a:t>Total Weighted</a:t>
                      </a:r>
                      <a:r>
                        <a:rPr lang="en-US" sz="1400" b="1" baseline="0" dirty="0" smtClean="0"/>
                        <a:t> Score 0.5 to 1.49 = Lower than Expected</a:t>
                      </a:r>
                    </a:p>
                    <a:p>
                      <a:pPr marL="457200" lvl="1" indent="0" algn="l">
                        <a:buFont typeface="+mj-lt"/>
                        <a:buNone/>
                      </a:pPr>
                      <a:r>
                        <a:rPr lang="en-US" sz="1400" b="1" dirty="0" smtClean="0"/>
                        <a:t>Total Weighted</a:t>
                      </a:r>
                      <a:r>
                        <a:rPr lang="en-US" sz="1400" b="1" baseline="0" dirty="0" smtClean="0"/>
                        <a:t> Score 1.5 to 2.49 = Expected</a:t>
                      </a:r>
                    </a:p>
                    <a:p>
                      <a:pPr marL="457200" lvl="1" indent="0" algn="l">
                        <a:buFont typeface="+mj-lt"/>
                        <a:buNone/>
                      </a:pPr>
                      <a:r>
                        <a:rPr lang="en-US" sz="1400" b="1" dirty="0" smtClean="0"/>
                        <a:t>Total Weighted</a:t>
                      </a:r>
                      <a:r>
                        <a:rPr lang="en-US" sz="1400" b="1" baseline="0" dirty="0" smtClean="0"/>
                        <a:t> Score 2.5 to 3.0 = Higher than Expected</a:t>
                      </a:r>
                    </a:p>
                    <a:p>
                      <a:pPr marL="457200" lvl="1" indent="0" algn="l">
                        <a:buFont typeface="+mj-lt"/>
                        <a:buNone/>
                      </a:pPr>
                      <a:endParaRPr lang="en-US" sz="800" b="1" baseline="0" dirty="0" smtClean="0"/>
                    </a:p>
                  </a:txBody>
                  <a:tcPr anchor="ctr"/>
                </a:tc>
                <a:tc hMerge="1">
                  <a:txBody>
                    <a:bodyPr/>
                    <a:lstStyle/>
                    <a:p>
                      <a:pPr algn="ctr"/>
                      <a:endParaRPr lang="en-US" sz="1600" b="1" dirty="0"/>
                    </a:p>
                  </a:txBody>
                  <a:tcPr/>
                </a:tc>
                <a:tc hMerge="1">
                  <a:txBody>
                    <a:bodyPr/>
                    <a:lstStyle/>
                    <a:p>
                      <a:endParaRPr lang="en-US"/>
                    </a:p>
                  </a:txBody>
                  <a:tcPr/>
                </a:tc>
                <a:tc hMerge="1">
                  <a:txBody>
                    <a:bodyPr/>
                    <a:lstStyle/>
                    <a:p>
                      <a:endParaRPr lang="en-US"/>
                    </a:p>
                  </a:txBody>
                  <a:tcPr/>
                </a:tc>
                <a:tc hMerge="1">
                  <a:txBody>
                    <a:bodyPr/>
                    <a:lstStyle/>
                    <a:p>
                      <a:pPr algn="ctr"/>
                      <a:endParaRPr lang="en-US" sz="1400" b="1" dirty="0"/>
                    </a:p>
                  </a:txBody>
                  <a:tcPr/>
                </a:tc>
              </a:tr>
            </a:tbl>
          </a:graphicData>
        </a:graphic>
      </p:graphicFrame>
      <p:sp>
        <p:nvSpPr>
          <p:cNvPr id="4" name="TextBox 3"/>
          <p:cNvSpPr txBox="1"/>
          <p:nvPr/>
        </p:nvSpPr>
        <p:spPr>
          <a:xfrm>
            <a:off x="6593679" y="3620672"/>
            <a:ext cx="1905139" cy="338554"/>
          </a:xfrm>
          <a:prstGeom prst="rect">
            <a:avLst/>
          </a:prstGeom>
          <a:noFill/>
          <a:ln w="12700" cmpd="sng">
            <a:solidFill>
              <a:srgbClr val="FF0000"/>
            </a:solidFill>
          </a:ln>
        </p:spPr>
        <p:txBody>
          <a:bodyPr wrap="square" rtlCol="0" anchor="ctr">
            <a:spAutoFit/>
          </a:bodyPr>
          <a:lstStyle/>
          <a:p>
            <a:pPr algn="ctr"/>
            <a:r>
              <a:rPr lang="en-US" sz="1600" b="1" dirty="0" smtClean="0">
                <a:solidFill>
                  <a:srgbClr val="FF0000"/>
                </a:solidFill>
              </a:rPr>
              <a:t>Expected</a:t>
            </a:r>
            <a:endParaRPr lang="en-US" sz="1600" b="1" dirty="0">
              <a:solidFill>
                <a:srgbClr val="FF0000"/>
              </a:solidFill>
            </a:endParaRPr>
          </a:p>
        </p:txBody>
      </p:sp>
      <p:sp>
        <p:nvSpPr>
          <p:cNvPr id="10" name="Right Arrow 9"/>
          <p:cNvSpPr/>
          <p:nvPr/>
        </p:nvSpPr>
        <p:spPr>
          <a:xfrm rot="19732079">
            <a:off x="4980241" y="3906131"/>
            <a:ext cx="777740" cy="33774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Oval 4"/>
          <p:cNvSpPr/>
          <p:nvPr/>
        </p:nvSpPr>
        <p:spPr>
          <a:xfrm>
            <a:off x="825500" y="4953000"/>
            <a:ext cx="3797300" cy="254000"/>
          </a:xfrm>
          <a:prstGeom prst="ellipse">
            <a:avLst/>
          </a:prstGeom>
          <a:noFill/>
          <a:ln w="127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81666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par>
                                <p:cTn id="8" presetID="9" presetClass="entr" presetSubtype="0" fill="hold" grpId="0" nodeType="withEffect">
                                  <p:stCondLst>
                                    <p:cond delay="200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par>
                                <p:cTn id="11" presetID="9" presetClass="entr" presetSubtype="0" fill="hold" grpId="0" nodeType="withEffect">
                                  <p:stCondLst>
                                    <p:cond delay="2000"/>
                                  </p:stCondLst>
                                  <p:childTnLst>
                                    <p:set>
                                      <p:cBhvr>
                                        <p:cTn id="12" dur="1" fill="hold">
                                          <p:stCondLst>
                                            <p:cond delay="0"/>
                                          </p:stCondLst>
                                        </p:cTn>
                                        <p:tgtEl>
                                          <p:spTgt spid="4"/>
                                        </p:tgtEl>
                                        <p:attrNameLst>
                                          <p:attrName>style.visibility</p:attrName>
                                        </p:attrNameLst>
                                      </p:cBhvr>
                                      <p:to>
                                        <p:strVal val="visible"/>
                                      </p:to>
                                    </p:set>
                                    <p:animEffect transition="in" filter="dissolve">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08080"/>
            <a:ext cx="8229600" cy="1026759"/>
          </a:xfrm>
        </p:spPr>
        <p:txBody>
          <a:bodyPr>
            <a:noAutofit/>
          </a:bodyPr>
          <a:lstStyle/>
          <a:p>
            <a:r>
              <a:rPr lang="en-US" dirty="0"/>
              <a:t>Converting Overall MSLs Rating</a:t>
            </a:r>
          </a:p>
        </p:txBody>
      </p:sp>
      <p:graphicFrame>
        <p:nvGraphicFramePr>
          <p:cNvPr id="2" name="Table 1"/>
          <p:cNvGraphicFramePr>
            <a:graphicFrameLocks noGrp="1"/>
          </p:cNvGraphicFramePr>
          <p:nvPr>
            <p:extLst>
              <p:ext uri="{D42A27DB-BD31-4B8C-83A1-F6EECF244321}">
                <p14:modId xmlns:p14="http://schemas.microsoft.com/office/powerpoint/2010/main" val="2531522187"/>
              </p:ext>
            </p:extLst>
          </p:nvPr>
        </p:nvGraphicFramePr>
        <p:xfrm>
          <a:off x="457199" y="1161864"/>
          <a:ext cx="8214516" cy="5203176"/>
        </p:xfrm>
        <a:graphic>
          <a:graphicData uri="http://schemas.openxmlformats.org/drawingml/2006/table">
            <a:tbl>
              <a:tblPr firstRow="1" bandRow="1">
                <a:tableStyleId>{5C22544A-7EE6-4342-B048-85BDC9FD1C3A}</a:tableStyleId>
              </a:tblPr>
              <a:tblGrid>
                <a:gridCol w="3028803"/>
                <a:gridCol w="594512"/>
                <a:gridCol w="310768"/>
                <a:gridCol w="918792"/>
                <a:gridCol w="1134978"/>
                <a:gridCol w="2226663"/>
              </a:tblGrid>
              <a:tr h="1006532">
                <a:tc>
                  <a:txBody>
                    <a:bodyPr/>
                    <a:lstStyle/>
                    <a:p>
                      <a:pPr algn="ctr"/>
                      <a:r>
                        <a:rPr lang="en-US" sz="1800" dirty="0" smtClean="0"/>
                        <a:t>Measures of Student Learning (MSLs)</a:t>
                      </a:r>
                      <a:endParaRPr lang="en-US" sz="1800" dirty="0"/>
                    </a:p>
                  </a:txBody>
                  <a:tcPr anchor="ctr"/>
                </a:tc>
                <a:tc gridSpan="2">
                  <a:txBody>
                    <a:bodyPr/>
                    <a:lstStyle/>
                    <a:p>
                      <a:pPr algn="ctr"/>
                      <a:r>
                        <a:rPr lang="en-US" dirty="0" smtClean="0"/>
                        <a:t>Total Points Earned</a:t>
                      </a:r>
                      <a:endParaRPr lang="en-US" dirty="0"/>
                    </a:p>
                  </a:txBody>
                  <a:tcPr anchor="ctr"/>
                </a:tc>
                <a:tc hMerge="1">
                  <a:txBody>
                    <a:bodyPr/>
                    <a:lstStyle/>
                    <a:p>
                      <a:endParaRPr lang="en-US"/>
                    </a:p>
                  </a:txBody>
                  <a:tcPr/>
                </a:tc>
                <a:tc>
                  <a:txBody>
                    <a:bodyPr/>
                    <a:lstStyle/>
                    <a:p>
                      <a:pPr algn="ctr"/>
                      <a:r>
                        <a:rPr lang="en-US" dirty="0" smtClean="0"/>
                        <a:t>Weight</a:t>
                      </a:r>
                      <a:endParaRPr lang="en-US" dirty="0"/>
                    </a:p>
                  </a:txBody>
                  <a:tcPr anchor="ctr"/>
                </a:tc>
                <a:tc>
                  <a:txBody>
                    <a:bodyPr/>
                    <a:lstStyle/>
                    <a:p>
                      <a:pPr algn="ctr"/>
                      <a:r>
                        <a:rPr lang="en-US" dirty="0" smtClean="0"/>
                        <a:t>Weighted</a:t>
                      </a:r>
                      <a:r>
                        <a:rPr lang="en-US" baseline="0" dirty="0" smtClean="0"/>
                        <a:t> Score</a:t>
                      </a:r>
                      <a:endParaRPr lang="en-US" dirty="0"/>
                    </a:p>
                  </a:txBody>
                  <a:tcPr anchor="ctr"/>
                </a:tc>
                <a:tc>
                  <a:txBody>
                    <a:bodyPr/>
                    <a:lstStyle/>
                    <a:p>
                      <a:pPr algn="ctr"/>
                      <a:r>
                        <a:rPr lang="en-US" dirty="0" smtClean="0"/>
                        <a:t>Rating</a:t>
                      </a:r>
                      <a:endParaRPr lang="en-US" dirty="0"/>
                    </a:p>
                  </a:txBody>
                  <a:tcPr anchor="ctr"/>
                </a:tc>
              </a:tr>
              <a:tr h="128300">
                <a:tc>
                  <a:txBody>
                    <a:bodyPr/>
                    <a:lstStyle/>
                    <a:p>
                      <a:pPr marL="0" marR="0" indent="0" algn="l" defTabSz="457200" rtl="0" eaLnBrk="1" fontAlgn="auto" latinLnBrk="0" hangingPunct="1">
                        <a:lnSpc>
                          <a:spcPct val="100000"/>
                        </a:lnSpc>
                        <a:spcBef>
                          <a:spcPts val="0"/>
                        </a:spcBef>
                        <a:spcAft>
                          <a:spcPts val="0"/>
                        </a:spcAft>
                        <a:buClrTx/>
                        <a:buSzTx/>
                        <a:buFont typeface="+mj-lt"/>
                        <a:buNone/>
                        <a:tabLst/>
                        <a:defRPr/>
                      </a:pPr>
                      <a:r>
                        <a:rPr lang="en-US" sz="1400" b="1" kern="1200" baseline="0" dirty="0" smtClean="0">
                          <a:solidFill>
                            <a:schemeClr val="dk1"/>
                          </a:solidFill>
                          <a:effectLst/>
                          <a:latin typeface="+mn-lt"/>
                          <a:ea typeface="+mn-ea"/>
                          <a:cs typeface="+mn-cs"/>
                        </a:rPr>
                        <a:t>School Performance Framework (SPF)</a:t>
                      </a:r>
                      <a:endParaRPr lang="en-US" sz="1400" b="1" dirty="0" smtClean="0"/>
                    </a:p>
                  </a:txBody>
                  <a:tcPr anchor="ctr"/>
                </a:tc>
                <a:tc gridSpan="2">
                  <a:txBody>
                    <a:bodyPr/>
                    <a:lstStyle/>
                    <a:p>
                      <a:pPr algn="ctr"/>
                      <a:r>
                        <a:rPr lang="en-US" sz="1400" b="1" dirty="0" smtClean="0"/>
                        <a:t>2</a:t>
                      </a:r>
                    </a:p>
                  </a:txBody>
                  <a:tcPr anchor="ctr"/>
                </a:tc>
                <a:tc hMerge="1">
                  <a:txBody>
                    <a:bodyPr/>
                    <a:lstStyle/>
                    <a:p>
                      <a:endParaRPr lang="en-US"/>
                    </a:p>
                  </a:txBody>
                  <a:tcPr/>
                </a:tc>
                <a:tc>
                  <a:txBody>
                    <a:bodyPr/>
                    <a:lstStyle/>
                    <a:p>
                      <a:pPr algn="ctr"/>
                      <a:r>
                        <a:rPr lang="en-US" sz="1400" b="1" dirty="0" smtClean="0"/>
                        <a:t>40%</a:t>
                      </a:r>
                    </a:p>
                  </a:txBody>
                  <a:tcPr anchor="ctr"/>
                </a:tc>
                <a:tc>
                  <a:txBody>
                    <a:bodyPr/>
                    <a:lstStyle/>
                    <a:p>
                      <a:pPr algn="ctr"/>
                      <a:r>
                        <a:rPr lang="en-US" sz="1400" b="1" dirty="0" smtClean="0"/>
                        <a:t>0.8</a:t>
                      </a:r>
                    </a:p>
                  </a:txBody>
                  <a:tcPr anchor="ctr"/>
                </a:tc>
                <a:tc>
                  <a:txBody>
                    <a:bodyPr/>
                    <a:lstStyle/>
                    <a:p>
                      <a:pPr algn="ctr"/>
                      <a:r>
                        <a:rPr lang="en-US" sz="1400" b="1" dirty="0" smtClean="0"/>
                        <a:t>Expected</a:t>
                      </a:r>
                      <a:endParaRPr lang="en-US" sz="1400" b="1" dirty="0"/>
                    </a:p>
                  </a:txBody>
                  <a:tcPr anchor="ctr"/>
                </a:tc>
              </a:tr>
              <a:tr h="0">
                <a:tc>
                  <a:txBody>
                    <a:bodyPr/>
                    <a:lstStyle/>
                    <a:p>
                      <a:pPr marL="0" marR="0" indent="0" algn="l" defTabSz="457200" rtl="0" eaLnBrk="1" fontAlgn="auto" latinLnBrk="0" hangingPunct="1">
                        <a:lnSpc>
                          <a:spcPct val="100000"/>
                        </a:lnSpc>
                        <a:spcBef>
                          <a:spcPts val="0"/>
                        </a:spcBef>
                        <a:spcAft>
                          <a:spcPts val="0"/>
                        </a:spcAft>
                        <a:buClrTx/>
                        <a:buSzTx/>
                        <a:buFont typeface="+mj-lt"/>
                        <a:buNone/>
                        <a:tabLst/>
                        <a:defRPr/>
                      </a:pPr>
                      <a:r>
                        <a:rPr lang="en-US" sz="1400" b="1" kern="1200" dirty="0" smtClean="0">
                          <a:solidFill>
                            <a:schemeClr val="dk1"/>
                          </a:solidFill>
                          <a:effectLst/>
                          <a:latin typeface="+mn-lt"/>
                          <a:ea typeface="+mn-ea"/>
                          <a:cs typeface="+mn-cs"/>
                        </a:rPr>
                        <a:t>TCAP Growth Score</a:t>
                      </a:r>
                      <a:endParaRPr lang="en-US" sz="1400" b="1" dirty="0" smtClean="0"/>
                    </a:p>
                  </a:txBody>
                  <a:tcPr anchor="ctr"/>
                </a:tc>
                <a:tc gridSpan="2">
                  <a:txBody>
                    <a:bodyPr/>
                    <a:lstStyle/>
                    <a:p>
                      <a:pPr algn="ctr"/>
                      <a:r>
                        <a:rPr lang="en-US" sz="1400" b="1" dirty="0" smtClean="0"/>
                        <a:t>3</a:t>
                      </a:r>
                      <a:endParaRPr lang="en-US" sz="1400" b="1" dirty="0"/>
                    </a:p>
                  </a:txBody>
                  <a:tcPr anchor="ctr"/>
                </a:tc>
                <a:tc hMerge="1">
                  <a:txBody>
                    <a:bodyPr/>
                    <a:lstStyle/>
                    <a:p>
                      <a:endParaRPr lang="en-US"/>
                    </a:p>
                  </a:txBody>
                  <a:tcPr/>
                </a:tc>
                <a:tc>
                  <a:txBody>
                    <a:bodyPr/>
                    <a:lstStyle/>
                    <a:p>
                      <a:pPr algn="ctr"/>
                      <a:r>
                        <a:rPr lang="en-US" sz="1400" b="1" dirty="0" smtClean="0"/>
                        <a:t>20%</a:t>
                      </a:r>
                      <a:endParaRPr lang="en-US" sz="1400" b="1" dirty="0"/>
                    </a:p>
                  </a:txBody>
                  <a:tcPr anchor="ctr"/>
                </a:tc>
                <a:tc>
                  <a:txBody>
                    <a:bodyPr/>
                    <a:lstStyle/>
                    <a:p>
                      <a:pPr algn="ctr"/>
                      <a:r>
                        <a:rPr lang="en-US" sz="1400" b="1" dirty="0" smtClean="0"/>
                        <a:t>0.6</a:t>
                      </a:r>
                      <a:endParaRPr lang="en-US" sz="1400" b="1" dirty="0"/>
                    </a:p>
                  </a:txBody>
                  <a:tcPr anchor="ctr"/>
                </a:tc>
                <a:tc>
                  <a:txBody>
                    <a:bodyPr/>
                    <a:lstStyle/>
                    <a:p>
                      <a:pPr algn="ctr"/>
                      <a:r>
                        <a:rPr lang="en-US" sz="1400" b="1" dirty="0" smtClean="0"/>
                        <a:t>Higher than Expected</a:t>
                      </a:r>
                      <a:endParaRPr lang="en-US" sz="1400" b="1" dirty="0"/>
                    </a:p>
                  </a:txBody>
                  <a:tcPr anchor="ctr"/>
                </a:tc>
              </a:tr>
              <a:tr h="0">
                <a:tc>
                  <a:txBody>
                    <a:bodyPr/>
                    <a:lstStyle/>
                    <a:p>
                      <a:pPr marL="0" marR="0" indent="0" algn="l" defTabSz="457200" rtl="0" eaLnBrk="1" fontAlgn="auto" latinLnBrk="0" hangingPunct="1">
                        <a:lnSpc>
                          <a:spcPct val="100000"/>
                        </a:lnSpc>
                        <a:spcBef>
                          <a:spcPts val="0"/>
                        </a:spcBef>
                        <a:spcAft>
                          <a:spcPts val="0"/>
                        </a:spcAft>
                        <a:buClrTx/>
                        <a:buSzTx/>
                        <a:buFont typeface="+mj-lt"/>
                        <a:buNone/>
                        <a:tabLst/>
                        <a:defRPr/>
                      </a:pPr>
                      <a:r>
                        <a:rPr lang="en-US" sz="1400" b="1" kern="1200" dirty="0" smtClean="0">
                          <a:solidFill>
                            <a:schemeClr val="dk1"/>
                          </a:solidFill>
                          <a:effectLst/>
                          <a:latin typeface="+mn-lt"/>
                          <a:ea typeface="+mn-ea"/>
                          <a:cs typeface="+mn-cs"/>
                        </a:rPr>
                        <a:t>Individual Classroom Growth</a:t>
                      </a:r>
                      <a:endParaRPr lang="en-US" sz="1400" b="1" dirty="0" smtClean="0"/>
                    </a:p>
                  </a:txBody>
                  <a:tcPr anchor="ctr"/>
                </a:tc>
                <a:tc gridSpan="2">
                  <a:txBody>
                    <a:bodyPr/>
                    <a:lstStyle/>
                    <a:p>
                      <a:pPr algn="ctr"/>
                      <a:r>
                        <a:rPr lang="en-US" sz="1400" b="1" dirty="0" smtClean="0"/>
                        <a:t>2</a:t>
                      </a:r>
                      <a:endParaRPr lang="en-US" sz="1400" b="1" dirty="0"/>
                    </a:p>
                  </a:txBody>
                  <a:tcPr anchor="ctr"/>
                </a:tc>
                <a:tc hMerge="1">
                  <a:txBody>
                    <a:bodyPr/>
                    <a:lstStyle/>
                    <a:p>
                      <a:endParaRPr lang="en-US"/>
                    </a:p>
                  </a:txBody>
                  <a:tcPr/>
                </a:tc>
                <a:tc>
                  <a:txBody>
                    <a:bodyPr/>
                    <a:lstStyle/>
                    <a:p>
                      <a:pPr algn="ctr"/>
                      <a:r>
                        <a:rPr lang="en-US" sz="1400" b="1" dirty="0" smtClean="0"/>
                        <a:t>40%</a:t>
                      </a:r>
                      <a:endParaRPr lang="en-US" sz="1400" b="1" dirty="0"/>
                    </a:p>
                  </a:txBody>
                  <a:tcPr anchor="ctr"/>
                </a:tc>
                <a:tc>
                  <a:txBody>
                    <a:bodyPr/>
                    <a:lstStyle/>
                    <a:p>
                      <a:pPr algn="ctr"/>
                      <a:r>
                        <a:rPr lang="en-US" sz="1400" b="1" dirty="0" smtClean="0"/>
                        <a:t>0.8</a:t>
                      </a:r>
                      <a:endParaRPr lang="en-US" sz="1400" b="1" dirty="0"/>
                    </a:p>
                  </a:txBody>
                  <a:tcPr anchor="ctr"/>
                </a:tc>
                <a:tc>
                  <a:txBody>
                    <a:bodyPr/>
                    <a:lstStyle/>
                    <a:p>
                      <a:pPr algn="ctr"/>
                      <a:r>
                        <a:rPr lang="en-US" sz="1400" b="1" dirty="0" smtClean="0"/>
                        <a:t>Expected</a:t>
                      </a:r>
                      <a:endParaRPr lang="en-US" sz="1400" b="1" dirty="0"/>
                    </a:p>
                  </a:txBody>
                  <a:tcPr anchor="ctr"/>
                </a:tc>
              </a:tr>
              <a:tr h="224018">
                <a:tc>
                  <a:txBody>
                    <a:bodyPr/>
                    <a:lstStyle/>
                    <a:p>
                      <a:pPr marL="0" marR="0" indent="0" algn="r" defTabSz="457200" rtl="0" eaLnBrk="1" fontAlgn="auto" latinLnBrk="0" hangingPunct="1">
                        <a:lnSpc>
                          <a:spcPct val="100000"/>
                        </a:lnSpc>
                        <a:spcBef>
                          <a:spcPts val="0"/>
                        </a:spcBef>
                        <a:spcAft>
                          <a:spcPts val="0"/>
                        </a:spcAft>
                        <a:buClrTx/>
                        <a:buSzTx/>
                        <a:buFont typeface="+mj-lt"/>
                        <a:buNone/>
                        <a:tabLst/>
                        <a:defRPr/>
                      </a:pPr>
                      <a:r>
                        <a:rPr lang="en-US" sz="1600" b="1" dirty="0" smtClean="0"/>
                        <a:t>Total </a:t>
                      </a:r>
                      <a:r>
                        <a:rPr lang="en-US" sz="1600" b="1" baseline="0" dirty="0" smtClean="0"/>
                        <a:t>for All Standards</a:t>
                      </a:r>
                      <a:endParaRPr lang="en-US" sz="1600" b="1" dirty="0" smtClean="0"/>
                    </a:p>
                  </a:txBody>
                  <a:tcPr anchor="ctr"/>
                </a:tc>
                <a:tc gridSpan="2">
                  <a:txBody>
                    <a:bodyPr/>
                    <a:lstStyle/>
                    <a:p>
                      <a:pPr algn="ctr"/>
                      <a:endParaRPr lang="en-US" sz="1600" b="1" dirty="0"/>
                    </a:p>
                  </a:txBody>
                  <a:tcPr anchor="ctr"/>
                </a:tc>
                <a:tc hMerge="1">
                  <a:txBody>
                    <a:bodyPr/>
                    <a:lstStyle/>
                    <a:p>
                      <a:endParaRPr lang="en-US"/>
                    </a:p>
                  </a:txBody>
                  <a:tcPr/>
                </a:tc>
                <a:tc>
                  <a:txBody>
                    <a:bodyPr/>
                    <a:lstStyle/>
                    <a:p>
                      <a:pPr algn="ctr"/>
                      <a:r>
                        <a:rPr lang="en-US" sz="1600" b="1" dirty="0" smtClean="0"/>
                        <a:t>100%</a:t>
                      </a:r>
                      <a:endParaRPr lang="en-US" sz="1600" b="1" dirty="0"/>
                    </a:p>
                  </a:txBody>
                  <a:tcPr anchor="ctr"/>
                </a:tc>
                <a:tc>
                  <a:txBody>
                    <a:bodyPr/>
                    <a:lstStyle/>
                    <a:p>
                      <a:pPr algn="ctr"/>
                      <a:r>
                        <a:rPr lang="en-US" sz="1600" b="1" dirty="0" smtClean="0"/>
                        <a:t>2.2</a:t>
                      </a:r>
                      <a:endParaRPr lang="en-US" sz="1600" b="1" dirty="0"/>
                    </a:p>
                  </a:txBody>
                  <a:tcPr anchor="ctr"/>
                </a:tc>
                <a:tc>
                  <a:txBody>
                    <a:bodyPr/>
                    <a:lstStyle/>
                    <a:p>
                      <a:pPr algn="ctr"/>
                      <a:r>
                        <a:rPr lang="en-US" sz="1600" b="1" dirty="0" smtClean="0"/>
                        <a:t>Expected</a:t>
                      </a:r>
                      <a:endParaRPr lang="en-US" sz="1600" b="1" dirty="0"/>
                    </a:p>
                  </a:txBody>
                  <a:tcPr anchor="ctr"/>
                </a:tc>
              </a:tr>
              <a:tr h="959486">
                <a:tc gridSpan="6">
                  <a:txBody>
                    <a:bodyPr/>
                    <a:lstStyle/>
                    <a:p>
                      <a:pPr marL="0" indent="0" algn="l">
                        <a:lnSpc>
                          <a:spcPct val="100000"/>
                        </a:lnSpc>
                        <a:buFont typeface="+mj-lt"/>
                        <a:buNone/>
                      </a:pPr>
                      <a:r>
                        <a:rPr lang="en-US" sz="1600" b="1" dirty="0" smtClean="0"/>
                        <a:t>Formulas for Converting</a:t>
                      </a:r>
                      <a:r>
                        <a:rPr lang="en-US" sz="1600" b="1" baseline="0" dirty="0" smtClean="0"/>
                        <a:t> Total Weighted Score to 540 Point Scale</a:t>
                      </a:r>
                      <a:r>
                        <a:rPr lang="en-US" sz="1600" b="1" dirty="0" smtClean="0"/>
                        <a:t>:</a:t>
                      </a:r>
                    </a:p>
                    <a:p>
                      <a:pPr marL="457200" lvl="1" indent="0" algn="l">
                        <a:lnSpc>
                          <a:spcPct val="150000"/>
                        </a:lnSpc>
                        <a:buFont typeface="+mj-lt"/>
                        <a:buNone/>
                      </a:pPr>
                      <a:r>
                        <a:rPr lang="en-US" sz="1400" b="1" dirty="0" smtClean="0"/>
                        <a:t>Overall MSLs Rating</a:t>
                      </a:r>
                      <a:r>
                        <a:rPr lang="en-US" sz="1400" b="1" baseline="0" dirty="0" smtClean="0"/>
                        <a:t> of Much Lower than Expected - (Weighted Score – 0.0) x 270 = Total MSL Points</a:t>
                      </a:r>
                    </a:p>
                    <a:p>
                      <a:pPr marL="457200" marR="0" lvl="1" indent="0" algn="l" defTabSz="457200" rtl="0" eaLnBrk="1" fontAlgn="auto" latinLnBrk="0" hangingPunct="1">
                        <a:lnSpc>
                          <a:spcPct val="100000"/>
                        </a:lnSpc>
                        <a:spcBef>
                          <a:spcPts val="0"/>
                        </a:spcBef>
                        <a:spcAft>
                          <a:spcPts val="0"/>
                        </a:spcAft>
                        <a:buClrTx/>
                        <a:buSzTx/>
                        <a:buFont typeface="+mj-lt"/>
                        <a:buNone/>
                        <a:tabLst/>
                        <a:defRPr/>
                      </a:pPr>
                      <a:r>
                        <a:rPr lang="en-US" sz="1400" b="1" dirty="0" smtClean="0"/>
                        <a:t>Overall MSLs Rating</a:t>
                      </a:r>
                      <a:r>
                        <a:rPr lang="en-US" sz="1400" b="1" baseline="0" dirty="0" smtClean="0"/>
                        <a:t> of Lower than Expected - (Weighted Score – 0.5) x 135 + 135 = Total MSL Points</a:t>
                      </a:r>
                    </a:p>
                    <a:p>
                      <a:pPr marL="457200" marR="0" lvl="1" indent="0" algn="l" defTabSz="457200" rtl="0" eaLnBrk="1" fontAlgn="auto" latinLnBrk="0" hangingPunct="1">
                        <a:lnSpc>
                          <a:spcPct val="100000"/>
                        </a:lnSpc>
                        <a:spcBef>
                          <a:spcPts val="0"/>
                        </a:spcBef>
                        <a:spcAft>
                          <a:spcPts val="0"/>
                        </a:spcAft>
                        <a:buClrTx/>
                        <a:buSzTx/>
                        <a:buFont typeface="+mj-lt"/>
                        <a:buNone/>
                        <a:tabLst/>
                        <a:defRPr/>
                      </a:pPr>
                      <a:r>
                        <a:rPr lang="en-US" sz="1400" b="1" dirty="0" smtClean="0"/>
                        <a:t>Overall MSLs Rating</a:t>
                      </a:r>
                      <a:r>
                        <a:rPr lang="en-US" sz="1400" b="1" baseline="0" dirty="0" smtClean="0"/>
                        <a:t> of Expected - (Weighted Score – 1.5) x 135 + 270 = Total MSL Points</a:t>
                      </a:r>
                    </a:p>
                    <a:p>
                      <a:pPr marL="457200" marR="0" lvl="1" indent="0" algn="l" defTabSz="457200" rtl="0" eaLnBrk="1" fontAlgn="auto" latinLnBrk="0" hangingPunct="1">
                        <a:lnSpc>
                          <a:spcPct val="100000"/>
                        </a:lnSpc>
                        <a:spcBef>
                          <a:spcPts val="0"/>
                        </a:spcBef>
                        <a:spcAft>
                          <a:spcPts val="0"/>
                        </a:spcAft>
                        <a:buClrTx/>
                        <a:buSzTx/>
                        <a:buFont typeface="+mj-lt"/>
                        <a:buNone/>
                        <a:tabLst/>
                        <a:defRPr/>
                      </a:pPr>
                      <a:r>
                        <a:rPr lang="en-US" sz="1400" b="1" dirty="0" smtClean="0"/>
                        <a:t>Overall MSLs Rating</a:t>
                      </a:r>
                      <a:r>
                        <a:rPr lang="en-US" sz="1400" b="1" baseline="0" dirty="0" smtClean="0"/>
                        <a:t> of Higher than Expected - (Weighted Score – 2.5) x 270 + 405 = Total MSL Points</a:t>
                      </a:r>
                    </a:p>
                    <a:p>
                      <a:pPr marL="0" lvl="0" indent="0" algn="l">
                        <a:buFont typeface="+mj-lt"/>
                        <a:buNone/>
                      </a:pPr>
                      <a:endParaRPr lang="en-US" sz="600" b="1" baseline="0" dirty="0" smtClean="0"/>
                    </a:p>
                  </a:txBody>
                  <a:tcPr/>
                </a:tc>
                <a:tc hMerge="1">
                  <a:txBody>
                    <a:bodyPr/>
                    <a:lstStyle/>
                    <a:p>
                      <a:pPr algn="ctr"/>
                      <a:endParaRPr lang="en-US" sz="1600" b="1"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a:endParaRPr lang="en-US" sz="1400" b="1" dirty="0"/>
                    </a:p>
                  </a:txBody>
                  <a:tcPr/>
                </a:tc>
              </a:tr>
              <a:tr h="1560125">
                <a:tc gridSpan="2">
                  <a:txBody>
                    <a:bodyPr/>
                    <a:lstStyle/>
                    <a:p>
                      <a:pPr marL="0" lvl="0" indent="0" algn="l">
                        <a:buFont typeface="+mj-lt"/>
                        <a:buNone/>
                      </a:pPr>
                      <a:r>
                        <a:rPr lang="en-US" sz="1600" b="1" baseline="0" dirty="0" smtClean="0"/>
                        <a:t>Example:</a:t>
                      </a:r>
                    </a:p>
                  </a:txBody>
                  <a:tcPr/>
                </a:tc>
                <a:tc hMerge="1">
                  <a:txBody>
                    <a:bodyPr/>
                    <a:lstStyle/>
                    <a:p>
                      <a:endParaRPr lang="en-US"/>
                    </a:p>
                  </a:txBody>
                  <a:tcPr/>
                </a:tc>
                <a:tc gridSpan="4">
                  <a:txBody>
                    <a:bodyPr/>
                    <a:lstStyle/>
                    <a:p>
                      <a:pPr marL="0" lvl="0" indent="0" algn="l">
                        <a:buFont typeface="+mj-lt"/>
                        <a:buNone/>
                      </a:pPr>
                      <a:r>
                        <a:rPr lang="en-US" sz="1600" b="1" baseline="0" dirty="0" smtClean="0"/>
                        <a:t>Total Converted Points:</a:t>
                      </a:r>
                    </a:p>
                    <a:p>
                      <a:pPr marL="0" lvl="0" indent="0" algn="l">
                        <a:buFont typeface="+mj-lt"/>
                        <a:buNone/>
                      </a:pPr>
                      <a:endParaRPr lang="en-US" sz="1600" b="1" baseline="0" dirty="0" smtClean="0"/>
                    </a:p>
                    <a:p>
                      <a:pPr marL="0" lvl="0" indent="0" algn="l">
                        <a:buFont typeface="+mj-lt"/>
                        <a:buNone/>
                      </a:pPr>
                      <a:endParaRPr lang="en-US" sz="1600" b="1" baseline="0" dirty="0" smtClean="0"/>
                    </a:p>
                    <a:p>
                      <a:pPr marL="0" lvl="0" indent="0" algn="l">
                        <a:buFont typeface="+mj-lt"/>
                        <a:buNone/>
                      </a:pPr>
                      <a:endParaRPr lang="en-US" sz="1600" b="1" baseline="0" dirty="0" smtClean="0"/>
                    </a:p>
                    <a:p>
                      <a:pPr marL="0" lvl="0" indent="0" algn="l">
                        <a:buFont typeface="+mj-lt"/>
                        <a:buNone/>
                      </a:pPr>
                      <a:endParaRPr lang="en-US" sz="1600" b="1" baseline="0" dirty="0" smtClean="0"/>
                    </a:p>
                    <a:p>
                      <a:pPr marL="0" lvl="0" indent="0" algn="l">
                        <a:buFont typeface="+mj-lt"/>
                        <a:buNone/>
                      </a:pPr>
                      <a:r>
                        <a:rPr lang="en-US" sz="1200" b="1" baseline="0" dirty="0" smtClean="0"/>
                        <a:t>NOTE:  CDE rule is to round to the next higher whole number</a:t>
                      </a:r>
                      <a:endParaRPr lang="en-US" sz="1600" b="1" baseline="0" dirty="0" smtClean="0"/>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6" name="TextBox 5"/>
          <p:cNvSpPr txBox="1"/>
          <p:nvPr/>
        </p:nvSpPr>
        <p:spPr>
          <a:xfrm>
            <a:off x="1148489" y="5249474"/>
            <a:ext cx="2276459" cy="738664"/>
          </a:xfrm>
          <a:prstGeom prst="rect">
            <a:avLst/>
          </a:prstGeom>
          <a:noFill/>
        </p:spPr>
        <p:txBody>
          <a:bodyPr wrap="square" rtlCol="0" anchor="ctr">
            <a:spAutoFit/>
          </a:bodyPr>
          <a:lstStyle/>
          <a:p>
            <a:r>
              <a:rPr lang="en-US" sz="1400" b="1" dirty="0" smtClean="0"/>
              <a:t>Step 1:  2.2 – 1.5 = 0.7</a:t>
            </a:r>
          </a:p>
          <a:p>
            <a:r>
              <a:rPr lang="en-US" sz="1400" b="1" dirty="0" smtClean="0"/>
              <a:t>Step 2:  0.7 x 135 = 94.5</a:t>
            </a:r>
          </a:p>
          <a:p>
            <a:r>
              <a:rPr lang="en-US" sz="1400" b="1" dirty="0" smtClean="0"/>
              <a:t>Step 3:  94.5 + 270 = 364.5</a:t>
            </a:r>
            <a:endParaRPr lang="en-US" sz="1400" b="1" dirty="0"/>
          </a:p>
        </p:txBody>
      </p:sp>
      <p:sp>
        <p:nvSpPr>
          <p:cNvPr id="7" name="TextBox 6"/>
          <p:cNvSpPr txBox="1"/>
          <p:nvPr/>
        </p:nvSpPr>
        <p:spPr>
          <a:xfrm>
            <a:off x="5688399" y="5372585"/>
            <a:ext cx="1080931" cy="461665"/>
          </a:xfrm>
          <a:prstGeom prst="rect">
            <a:avLst/>
          </a:prstGeom>
          <a:noFill/>
        </p:spPr>
        <p:txBody>
          <a:bodyPr wrap="square" rtlCol="0" anchor="ctr">
            <a:spAutoFit/>
          </a:bodyPr>
          <a:lstStyle/>
          <a:p>
            <a:pPr algn="ctr"/>
            <a:r>
              <a:rPr lang="en-US" sz="2400" b="1" dirty="0" smtClean="0">
                <a:solidFill>
                  <a:srgbClr val="FF0000"/>
                </a:solidFill>
              </a:rPr>
              <a:t>365</a:t>
            </a:r>
            <a:endParaRPr lang="en-US" sz="2400" b="1" dirty="0">
              <a:solidFill>
                <a:srgbClr val="FF0000"/>
              </a:solidFill>
            </a:endParaRPr>
          </a:p>
        </p:txBody>
      </p:sp>
      <p:cxnSp>
        <p:nvCxnSpPr>
          <p:cNvPr id="9" name="Straight Arrow Connector 8"/>
          <p:cNvCxnSpPr/>
          <p:nvPr/>
        </p:nvCxnSpPr>
        <p:spPr>
          <a:xfrm flipH="1">
            <a:off x="3390917" y="3282923"/>
            <a:ext cx="3736219" cy="1094308"/>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flipH="1">
            <a:off x="2080792" y="3350473"/>
            <a:ext cx="3607607" cy="1981582"/>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88090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par>
                                <p:cTn id="8" presetID="9" presetClass="entr" presetSubtype="0" fill="hold" nodeType="withEffect">
                                  <p:stCondLst>
                                    <p:cond delay="4000"/>
                                  </p:stCondLst>
                                  <p:childTnLst>
                                    <p:set>
                                      <p:cBhvr>
                                        <p:cTn id="9" dur="1" fill="hold">
                                          <p:stCondLst>
                                            <p:cond delay="0"/>
                                          </p:stCondLst>
                                        </p:cTn>
                                        <p:tgtEl>
                                          <p:spTgt spid="16"/>
                                        </p:tgtEl>
                                        <p:attrNameLst>
                                          <p:attrName>style.visibility</p:attrName>
                                        </p:attrNameLst>
                                      </p:cBhvr>
                                      <p:to>
                                        <p:strVal val="visible"/>
                                      </p:to>
                                    </p:set>
                                    <p:animEffect transition="in" filter="dissolve">
                                      <p:cBhvr>
                                        <p:cTn id="10" dur="500"/>
                                        <p:tgtEl>
                                          <p:spTgt spid="16"/>
                                        </p:tgtEl>
                                      </p:cBhvr>
                                    </p:animEffect>
                                  </p:childTnLst>
                                </p:cTn>
                              </p:par>
                              <p:par>
                                <p:cTn id="11" presetID="1" presetClass="exit" presetSubtype="0" fill="hold" nodeType="withEffect">
                                  <p:stCondLst>
                                    <p:cond delay="4000"/>
                                  </p:stCondLst>
                                  <p:childTnLst>
                                    <p:set>
                                      <p:cBhvr>
                                        <p:cTn id="12" dur="1" fill="hold">
                                          <p:stCondLst>
                                            <p:cond delay="0"/>
                                          </p:stCondLst>
                                        </p:cTn>
                                        <p:tgtEl>
                                          <p:spTgt spid="9"/>
                                        </p:tgtEl>
                                        <p:attrNameLst>
                                          <p:attrName>style.visibility</p:attrName>
                                        </p:attrNameLst>
                                      </p:cBhvr>
                                      <p:to>
                                        <p:strVal val="hidden"/>
                                      </p:to>
                                    </p:set>
                                  </p:childTnLst>
                                </p:cTn>
                              </p:par>
                              <p:par>
                                <p:cTn id="13" presetID="9" presetClass="entr" presetSubtype="0" fill="hold" grpId="0" nodeType="withEffect">
                                  <p:stCondLst>
                                    <p:cond delay="10000"/>
                                  </p:stCondLst>
                                  <p:childTnLst>
                                    <p:set>
                                      <p:cBhvr>
                                        <p:cTn id="14" dur="1" fill="hold">
                                          <p:stCondLst>
                                            <p:cond delay="0"/>
                                          </p:stCondLst>
                                        </p:cTn>
                                        <p:tgtEl>
                                          <p:spTgt spid="7"/>
                                        </p:tgtEl>
                                        <p:attrNameLst>
                                          <p:attrName>style.visibility</p:attrName>
                                        </p:attrNameLst>
                                      </p:cBhvr>
                                      <p:to>
                                        <p:strVal val="visible"/>
                                      </p:to>
                                    </p:set>
                                    <p:animEffect transition="in" filter="dissolve">
                                      <p:cBhvr>
                                        <p:cTn id="15" dur="500"/>
                                        <p:tgtEl>
                                          <p:spTgt spid="7"/>
                                        </p:tgtEl>
                                      </p:cBhvr>
                                    </p:animEffect>
                                  </p:childTnLst>
                                </p:cTn>
                              </p:par>
                              <p:par>
                                <p:cTn id="16" presetID="1" presetClass="exit" presetSubtype="0" fill="hold" nodeType="withEffect">
                                  <p:stCondLst>
                                    <p:cond delay="9000"/>
                                  </p:stCondLst>
                                  <p:childTnLst>
                                    <p:set>
                                      <p:cBhvr>
                                        <p:cTn id="17" dur="1" fill="hold">
                                          <p:stCondLst>
                                            <p:cond delay="0"/>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279009"/>
          </a:xfrm>
          <a:effectLst/>
        </p:spPr>
        <p:txBody>
          <a:bodyPr>
            <a:normAutofit fontScale="90000"/>
          </a:bodyPr>
          <a:lstStyle/>
          <a:p>
            <a:r>
              <a:rPr lang="en-US" dirty="0" smtClean="0"/>
              <a:t>Teacher Evaluation Ratings</a:t>
            </a:r>
            <a:br>
              <a:rPr lang="en-US" dirty="0" smtClean="0"/>
            </a:br>
            <a:r>
              <a:rPr lang="en-US" dirty="0" smtClean="0"/>
              <a:t>Decision Framework</a:t>
            </a:r>
            <a:endParaRPr lang="en-US" dirty="0"/>
          </a:p>
        </p:txBody>
      </p:sp>
      <p:sp>
        <p:nvSpPr>
          <p:cNvPr id="3" name="Rectangle 2"/>
          <p:cNvSpPr/>
          <p:nvPr/>
        </p:nvSpPr>
        <p:spPr>
          <a:xfrm>
            <a:off x="1724290" y="2069893"/>
            <a:ext cx="1472520" cy="3462894"/>
          </a:xfrm>
          <a:prstGeom prst="rect">
            <a:avLst/>
          </a:prstGeom>
          <a:solidFill>
            <a:schemeClr val="accent1"/>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Rectangle 3"/>
          <p:cNvSpPr/>
          <p:nvPr/>
        </p:nvSpPr>
        <p:spPr>
          <a:xfrm>
            <a:off x="5912333" y="2069893"/>
            <a:ext cx="1472520" cy="3462894"/>
          </a:xfrm>
          <a:prstGeom prst="rect">
            <a:avLst/>
          </a:prstGeom>
          <a:solidFill>
            <a:schemeClr val="accent1"/>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p:cNvSpPr/>
          <p:nvPr/>
        </p:nvSpPr>
        <p:spPr>
          <a:xfrm>
            <a:off x="3842089" y="2069893"/>
            <a:ext cx="1472520" cy="3462894"/>
          </a:xfrm>
          <a:prstGeom prst="rect">
            <a:avLst/>
          </a:prstGeom>
          <a:solidFill>
            <a:schemeClr val="accent1"/>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Plus 5"/>
          <p:cNvSpPr/>
          <p:nvPr/>
        </p:nvSpPr>
        <p:spPr>
          <a:xfrm>
            <a:off x="3268508" y="3566402"/>
            <a:ext cx="512123" cy="573527"/>
          </a:xfrm>
          <a:prstGeom prst="mathPlus">
            <a:avLst/>
          </a:prstGeom>
          <a:solidFill>
            <a:schemeClr val="accent1"/>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Equal 6"/>
          <p:cNvSpPr/>
          <p:nvPr/>
        </p:nvSpPr>
        <p:spPr>
          <a:xfrm>
            <a:off x="5357980" y="3566402"/>
            <a:ext cx="519966" cy="573527"/>
          </a:xfrm>
          <a:prstGeom prst="mathEqual">
            <a:avLst/>
          </a:prstGeom>
          <a:solidFill>
            <a:schemeClr val="accent1"/>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 name="TextBox 7"/>
          <p:cNvSpPr txBox="1"/>
          <p:nvPr/>
        </p:nvSpPr>
        <p:spPr>
          <a:xfrm>
            <a:off x="3861423" y="2091614"/>
            <a:ext cx="1444188" cy="830997"/>
          </a:xfrm>
          <a:prstGeom prst="rect">
            <a:avLst/>
          </a:prstGeom>
          <a:solidFill>
            <a:schemeClr val="accent1"/>
          </a:solidFill>
          <a:effectLst/>
        </p:spPr>
        <p:txBody>
          <a:bodyPr wrap="square" rtlCol="0">
            <a:spAutoFit/>
          </a:bodyPr>
          <a:lstStyle/>
          <a:p>
            <a:pPr algn="ctr"/>
            <a:r>
              <a:rPr lang="en-US" sz="1600" b="1" dirty="0" smtClean="0"/>
              <a:t>Measures of S</a:t>
            </a:r>
            <a:r>
              <a:rPr lang="en-US" sz="1400" b="1" dirty="0" smtClean="0"/>
              <a:t>tudent</a:t>
            </a:r>
          </a:p>
          <a:p>
            <a:pPr algn="ctr"/>
            <a:r>
              <a:rPr lang="en-US" sz="1600" b="1" dirty="0" smtClean="0"/>
              <a:t>L</a:t>
            </a:r>
            <a:r>
              <a:rPr lang="en-US" sz="1400" b="1" dirty="0" smtClean="0"/>
              <a:t>earning</a:t>
            </a:r>
          </a:p>
        </p:txBody>
      </p:sp>
      <p:sp>
        <p:nvSpPr>
          <p:cNvPr id="9" name="TextBox 8"/>
          <p:cNvSpPr txBox="1"/>
          <p:nvPr/>
        </p:nvSpPr>
        <p:spPr>
          <a:xfrm>
            <a:off x="5930416" y="2091174"/>
            <a:ext cx="1450822" cy="584776"/>
          </a:xfrm>
          <a:prstGeom prst="rect">
            <a:avLst/>
          </a:prstGeom>
          <a:solidFill>
            <a:schemeClr val="accent1"/>
          </a:solidFill>
          <a:effectLst/>
        </p:spPr>
        <p:txBody>
          <a:bodyPr wrap="square" rtlCol="0">
            <a:spAutoFit/>
          </a:bodyPr>
          <a:lstStyle/>
          <a:p>
            <a:pPr algn="ctr"/>
            <a:r>
              <a:rPr lang="en-US" sz="1600" b="1" dirty="0" smtClean="0"/>
              <a:t>O</a:t>
            </a:r>
            <a:r>
              <a:rPr lang="en-US" sz="1400" b="1" dirty="0" smtClean="0"/>
              <a:t>verall</a:t>
            </a:r>
          </a:p>
          <a:p>
            <a:pPr algn="ctr"/>
            <a:r>
              <a:rPr lang="en-US" sz="1600" b="1" dirty="0" smtClean="0"/>
              <a:t>R</a:t>
            </a:r>
            <a:r>
              <a:rPr lang="en-US" sz="1400" b="1" dirty="0" smtClean="0"/>
              <a:t>ating</a:t>
            </a:r>
          </a:p>
        </p:txBody>
      </p:sp>
      <p:sp>
        <p:nvSpPr>
          <p:cNvPr id="10" name="TextBox 9"/>
          <p:cNvSpPr txBox="1"/>
          <p:nvPr/>
        </p:nvSpPr>
        <p:spPr>
          <a:xfrm>
            <a:off x="1834554" y="3347382"/>
            <a:ext cx="1250827" cy="276999"/>
          </a:xfrm>
          <a:prstGeom prst="rect">
            <a:avLst/>
          </a:prstGeom>
          <a:noFill/>
          <a:ln>
            <a:noFill/>
          </a:ln>
          <a:effectLst/>
        </p:spPr>
        <p:txBody>
          <a:bodyPr wrap="square" rtlCol="0">
            <a:spAutoFit/>
          </a:bodyPr>
          <a:lstStyle/>
          <a:p>
            <a:pPr algn="ctr"/>
            <a:r>
              <a:rPr lang="en-US" sz="1200" b="1" dirty="0" smtClean="0">
                <a:solidFill>
                  <a:schemeClr val="bg1"/>
                </a:solidFill>
              </a:rPr>
              <a:t>Accomplished</a:t>
            </a:r>
            <a:endParaRPr lang="en-US" sz="1200" b="1" dirty="0">
              <a:solidFill>
                <a:schemeClr val="bg1"/>
              </a:solidFill>
            </a:endParaRPr>
          </a:p>
        </p:txBody>
      </p:sp>
      <p:sp>
        <p:nvSpPr>
          <p:cNvPr id="11" name="TextBox 10"/>
          <p:cNvSpPr txBox="1"/>
          <p:nvPr/>
        </p:nvSpPr>
        <p:spPr>
          <a:xfrm>
            <a:off x="1843552" y="2806165"/>
            <a:ext cx="1250827" cy="276999"/>
          </a:xfrm>
          <a:prstGeom prst="rect">
            <a:avLst/>
          </a:prstGeom>
          <a:noFill/>
          <a:ln>
            <a:noFill/>
          </a:ln>
          <a:effectLst/>
        </p:spPr>
        <p:txBody>
          <a:bodyPr wrap="square" rtlCol="0">
            <a:spAutoFit/>
          </a:bodyPr>
          <a:lstStyle/>
          <a:p>
            <a:pPr algn="ctr"/>
            <a:r>
              <a:rPr lang="en-US" sz="1200" b="1" dirty="0" smtClean="0">
                <a:solidFill>
                  <a:schemeClr val="bg1"/>
                </a:solidFill>
              </a:rPr>
              <a:t>Exemplary</a:t>
            </a:r>
            <a:endParaRPr lang="en-US" sz="1200" b="1" dirty="0">
              <a:solidFill>
                <a:schemeClr val="bg1"/>
              </a:solidFill>
            </a:endParaRPr>
          </a:p>
        </p:txBody>
      </p:sp>
      <p:sp>
        <p:nvSpPr>
          <p:cNvPr id="12" name="TextBox 11"/>
          <p:cNvSpPr txBox="1"/>
          <p:nvPr/>
        </p:nvSpPr>
        <p:spPr>
          <a:xfrm>
            <a:off x="1843552" y="3921033"/>
            <a:ext cx="1250827" cy="276999"/>
          </a:xfrm>
          <a:prstGeom prst="rect">
            <a:avLst/>
          </a:prstGeom>
          <a:noFill/>
          <a:ln>
            <a:noFill/>
          </a:ln>
          <a:effectLst/>
        </p:spPr>
        <p:txBody>
          <a:bodyPr wrap="square" rtlCol="0">
            <a:spAutoFit/>
          </a:bodyPr>
          <a:lstStyle/>
          <a:p>
            <a:pPr algn="ctr"/>
            <a:r>
              <a:rPr lang="en-US" sz="1200" b="1" dirty="0" smtClean="0">
                <a:solidFill>
                  <a:schemeClr val="bg1"/>
                </a:solidFill>
              </a:rPr>
              <a:t>Proficient</a:t>
            </a:r>
            <a:endParaRPr lang="en-US" sz="1200" b="1" dirty="0">
              <a:solidFill>
                <a:schemeClr val="bg1"/>
              </a:solidFill>
            </a:endParaRPr>
          </a:p>
        </p:txBody>
      </p:sp>
      <p:sp>
        <p:nvSpPr>
          <p:cNvPr id="13" name="TextBox 12"/>
          <p:cNvSpPr txBox="1"/>
          <p:nvPr/>
        </p:nvSpPr>
        <p:spPr>
          <a:xfrm>
            <a:off x="1843552" y="4391525"/>
            <a:ext cx="1250827" cy="461665"/>
          </a:xfrm>
          <a:prstGeom prst="rect">
            <a:avLst/>
          </a:prstGeom>
          <a:noFill/>
          <a:ln>
            <a:noFill/>
          </a:ln>
          <a:effectLst/>
        </p:spPr>
        <p:txBody>
          <a:bodyPr wrap="square" rtlCol="0">
            <a:spAutoFit/>
          </a:bodyPr>
          <a:lstStyle/>
          <a:p>
            <a:pPr algn="ctr"/>
            <a:r>
              <a:rPr lang="en-US" sz="1200" b="1" dirty="0" smtClean="0">
                <a:solidFill>
                  <a:schemeClr val="bg1"/>
                </a:solidFill>
              </a:rPr>
              <a:t>Partially</a:t>
            </a:r>
          </a:p>
          <a:p>
            <a:pPr algn="ctr"/>
            <a:r>
              <a:rPr lang="en-US" sz="1200" b="1" dirty="0" smtClean="0">
                <a:solidFill>
                  <a:schemeClr val="bg1"/>
                </a:solidFill>
              </a:rPr>
              <a:t>Proficient</a:t>
            </a:r>
            <a:endParaRPr lang="en-US" sz="1200" b="1" dirty="0">
              <a:solidFill>
                <a:schemeClr val="bg1"/>
              </a:solidFill>
            </a:endParaRPr>
          </a:p>
        </p:txBody>
      </p:sp>
      <p:sp>
        <p:nvSpPr>
          <p:cNvPr id="14" name="TextBox 13"/>
          <p:cNvSpPr txBox="1"/>
          <p:nvPr/>
        </p:nvSpPr>
        <p:spPr>
          <a:xfrm>
            <a:off x="1834554" y="5057295"/>
            <a:ext cx="1250827" cy="276999"/>
          </a:xfrm>
          <a:prstGeom prst="rect">
            <a:avLst/>
          </a:prstGeom>
          <a:noFill/>
          <a:ln>
            <a:noFill/>
          </a:ln>
          <a:effectLst/>
        </p:spPr>
        <p:txBody>
          <a:bodyPr wrap="square" rtlCol="0">
            <a:spAutoFit/>
          </a:bodyPr>
          <a:lstStyle/>
          <a:p>
            <a:pPr algn="ctr"/>
            <a:r>
              <a:rPr lang="en-US" sz="1200" b="1" dirty="0" smtClean="0">
                <a:solidFill>
                  <a:schemeClr val="bg1"/>
                </a:solidFill>
              </a:rPr>
              <a:t>Basic</a:t>
            </a:r>
            <a:endParaRPr lang="en-US" sz="1200" b="1" dirty="0">
              <a:solidFill>
                <a:schemeClr val="bg1"/>
              </a:solidFill>
            </a:endParaRPr>
          </a:p>
        </p:txBody>
      </p:sp>
      <p:sp>
        <p:nvSpPr>
          <p:cNvPr id="15" name="TextBox 14"/>
          <p:cNvSpPr txBox="1"/>
          <p:nvPr/>
        </p:nvSpPr>
        <p:spPr>
          <a:xfrm>
            <a:off x="3854789" y="3773301"/>
            <a:ext cx="1444188" cy="276999"/>
          </a:xfrm>
          <a:prstGeom prst="rect">
            <a:avLst/>
          </a:prstGeom>
          <a:noFill/>
          <a:ln>
            <a:noFill/>
          </a:ln>
          <a:effectLst/>
        </p:spPr>
        <p:txBody>
          <a:bodyPr wrap="square" rtlCol="0">
            <a:spAutoFit/>
          </a:bodyPr>
          <a:lstStyle/>
          <a:p>
            <a:pPr algn="ctr"/>
            <a:r>
              <a:rPr lang="en-US" sz="1200" b="1" dirty="0" smtClean="0">
                <a:solidFill>
                  <a:schemeClr val="bg1"/>
                </a:solidFill>
              </a:rPr>
              <a:t>Expected Growth</a:t>
            </a:r>
            <a:endParaRPr lang="en-US" sz="1200" b="1" dirty="0">
              <a:solidFill>
                <a:schemeClr val="bg1"/>
              </a:solidFill>
            </a:endParaRPr>
          </a:p>
        </p:txBody>
      </p:sp>
      <p:sp>
        <p:nvSpPr>
          <p:cNvPr id="16" name="TextBox 15"/>
          <p:cNvSpPr txBox="1"/>
          <p:nvPr/>
        </p:nvSpPr>
        <p:spPr>
          <a:xfrm>
            <a:off x="3861423" y="3059548"/>
            <a:ext cx="1444188" cy="461665"/>
          </a:xfrm>
          <a:prstGeom prst="rect">
            <a:avLst/>
          </a:prstGeom>
          <a:noFill/>
          <a:ln>
            <a:noFill/>
          </a:ln>
          <a:effectLst/>
        </p:spPr>
        <p:txBody>
          <a:bodyPr wrap="square" rtlCol="0">
            <a:spAutoFit/>
          </a:bodyPr>
          <a:lstStyle/>
          <a:p>
            <a:pPr algn="ctr"/>
            <a:r>
              <a:rPr lang="en-US" sz="1200" b="1" dirty="0" smtClean="0">
                <a:solidFill>
                  <a:schemeClr val="bg1"/>
                </a:solidFill>
              </a:rPr>
              <a:t>Higher than Expected Growth</a:t>
            </a:r>
          </a:p>
        </p:txBody>
      </p:sp>
      <p:sp>
        <p:nvSpPr>
          <p:cNvPr id="17" name="TextBox 16"/>
          <p:cNvSpPr txBox="1"/>
          <p:nvPr/>
        </p:nvSpPr>
        <p:spPr>
          <a:xfrm>
            <a:off x="3848723" y="4278980"/>
            <a:ext cx="1444188" cy="461665"/>
          </a:xfrm>
          <a:prstGeom prst="rect">
            <a:avLst/>
          </a:prstGeom>
          <a:noFill/>
          <a:ln>
            <a:noFill/>
          </a:ln>
          <a:effectLst/>
        </p:spPr>
        <p:txBody>
          <a:bodyPr wrap="square" rtlCol="0">
            <a:spAutoFit/>
          </a:bodyPr>
          <a:lstStyle/>
          <a:p>
            <a:pPr algn="ctr"/>
            <a:r>
              <a:rPr lang="en-US" sz="1200" b="1" dirty="0" smtClean="0">
                <a:solidFill>
                  <a:schemeClr val="bg1"/>
                </a:solidFill>
              </a:rPr>
              <a:t>Lower than Expected Growth</a:t>
            </a:r>
            <a:endParaRPr lang="en-US" sz="1200" b="1" dirty="0">
              <a:solidFill>
                <a:schemeClr val="bg1"/>
              </a:solidFill>
            </a:endParaRPr>
          </a:p>
        </p:txBody>
      </p:sp>
      <p:sp>
        <p:nvSpPr>
          <p:cNvPr id="18" name="TextBox 17"/>
          <p:cNvSpPr txBox="1"/>
          <p:nvPr/>
        </p:nvSpPr>
        <p:spPr>
          <a:xfrm>
            <a:off x="3861423" y="4927107"/>
            <a:ext cx="1431488" cy="461665"/>
          </a:xfrm>
          <a:prstGeom prst="rect">
            <a:avLst/>
          </a:prstGeom>
          <a:noFill/>
          <a:ln>
            <a:noFill/>
          </a:ln>
          <a:effectLst/>
        </p:spPr>
        <p:txBody>
          <a:bodyPr wrap="square" rtlCol="0">
            <a:spAutoFit/>
          </a:bodyPr>
          <a:lstStyle/>
          <a:p>
            <a:pPr algn="ctr"/>
            <a:r>
              <a:rPr lang="en-US" sz="1200" b="1" dirty="0" smtClean="0">
                <a:solidFill>
                  <a:schemeClr val="bg1"/>
                </a:solidFill>
              </a:rPr>
              <a:t>Much Lower than Expected Growth</a:t>
            </a:r>
            <a:endParaRPr lang="en-US" sz="1200" b="1" dirty="0">
              <a:solidFill>
                <a:schemeClr val="bg1"/>
              </a:solidFill>
            </a:endParaRPr>
          </a:p>
        </p:txBody>
      </p:sp>
      <p:sp>
        <p:nvSpPr>
          <p:cNvPr id="19" name="TextBox 18"/>
          <p:cNvSpPr txBox="1"/>
          <p:nvPr/>
        </p:nvSpPr>
        <p:spPr>
          <a:xfrm>
            <a:off x="5930416" y="3649932"/>
            <a:ext cx="1444188" cy="276999"/>
          </a:xfrm>
          <a:prstGeom prst="rect">
            <a:avLst/>
          </a:prstGeom>
          <a:noFill/>
          <a:ln>
            <a:noFill/>
          </a:ln>
          <a:effectLst/>
        </p:spPr>
        <p:txBody>
          <a:bodyPr wrap="square" rtlCol="0">
            <a:spAutoFit/>
          </a:bodyPr>
          <a:lstStyle/>
          <a:p>
            <a:pPr algn="ctr"/>
            <a:r>
              <a:rPr lang="en-US" sz="1200" b="1" dirty="0" smtClean="0">
                <a:solidFill>
                  <a:schemeClr val="bg1"/>
                </a:solidFill>
              </a:rPr>
              <a:t>Effective</a:t>
            </a:r>
            <a:endParaRPr lang="en-US" sz="1200" b="1" dirty="0">
              <a:solidFill>
                <a:schemeClr val="bg1"/>
              </a:solidFill>
            </a:endParaRPr>
          </a:p>
        </p:txBody>
      </p:sp>
      <p:sp>
        <p:nvSpPr>
          <p:cNvPr id="20" name="TextBox 19"/>
          <p:cNvSpPr txBox="1"/>
          <p:nvPr/>
        </p:nvSpPr>
        <p:spPr>
          <a:xfrm>
            <a:off x="5954146" y="3008740"/>
            <a:ext cx="1420458" cy="276999"/>
          </a:xfrm>
          <a:prstGeom prst="rect">
            <a:avLst/>
          </a:prstGeom>
          <a:noFill/>
          <a:ln>
            <a:noFill/>
          </a:ln>
          <a:effectLst/>
        </p:spPr>
        <p:txBody>
          <a:bodyPr wrap="square" rtlCol="0">
            <a:spAutoFit/>
          </a:bodyPr>
          <a:lstStyle/>
          <a:p>
            <a:pPr algn="ctr"/>
            <a:r>
              <a:rPr lang="en-US" sz="1200" b="1" dirty="0" smtClean="0">
                <a:solidFill>
                  <a:schemeClr val="bg1"/>
                </a:solidFill>
              </a:rPr>
              <a:t>Highly Effective</a:t>
            </a:r>
          </a:p>
        </p:txBody>
      </p:sp>
      <p:sp>
        <p:nvSpPr>
          <p:cNvPr id="21" name="TextBox 20"/>
          <p:cNvSpPr txBox="1"/>
          <p:nvPr/>
        </p:nvSpPr>
        <p:spPr>
          <a:xfrm>
            <a:off x="5930416" y="4255783"/>
            <a:ext cx="1444188" cy="276999"/>
          </a:xfrm>
          <a:prstGeom prst="rect">
            <a:avLst/>
          </a:prstGeom>
          <a:noFill/>
          <a:ln>
            <a:noFill/>
          </a:ln>
          <a:effectLst/>
        </p:spPr>
        <p:txBody>
          <a:bodyPr wrap="square" rtlCol="0">
            <a:spAutoFit/>
          </a:bodyPr>
          <a:lstStyle/>
          <a:p>
            <a:pPr algn="ctr"/>
            <a:r>
              <a:rPr lang="en-US" sz="1200" b="1" dirty="0" smtClean="0">
                <a:solidFill>
                  <a:schemeClr val="bg1"/>
                </a:solidFill>
              </a:rPr>
              <a:t>Partially Effective</a:t>
            </a:r>
            <a:endParaRPr lang="en-US" sz="1200" b="1" dirty="0">
              <a:solidFill>
                <a:schemeClr val="bg1"/>
              </a:solidFill>
            </a:endParaRPr>
          </a:p>
        </p:txBody>
      </p:sp>
      <p:sp>
        <p:nvSpPr>
          <p:cNvPr id="22" name="TextBox 21"/>
          <p:cNvSpPr txBox="1"/>
          <p:nvPr/>
        </p:nvSpPr>
        <p:spPr>
          <a:xfrm>
            <a:off x="5937050" y="4943295"/>
            <a:ext cx="1444188" cy="276999"/>
          </a:xfrm>
          <a:prstGeom prst="rect">
            <a:avLst/>
          </a:prstGeom>
          <a:noFill/>
          <a:ln>
            <a:noFill/>
          </a:ln>
          <a:effectLst/>
        </p:spPr>
        <p:txBody>
          <a:bodyPr wrap="square" rtlCol="0">
            <a:spAutoFit/>
          </a:bodyPr>
          <a:lstStyle/>
          <a:p>
            <a:pPr algn="ctr"/>
            <a:r>
              <a:rPr lang="en-US" sz="1200" b="1" dirty="0" smtClean="0">
                <a:solidFill>
                  <a:schemeClr val="bg1"/>
                </a:solidFill>
              </a:rPr>
              <a:t>Ineffective</a:t>
            </a:r>
            <a:endParaRPr lang="en-US" sz="1200" b="1" dirty="0">
              <a:solidFill>
                <a:schemeClr val="bg1"/>
              </a:solidFill>
            </a:endParaRPr>
          </a:p>
        </p:txBody>
      </p:sp>
      <p:cxnSp>
        <p:nvCxnSpPr>
          <p:cNvPr id="23" name="Straight Connector 22"/>
          <p:cNvCxnSpPr/>
          <p:nvPr/>
        </p:nvCxnSpPr>
        <p:spPr>
          <a:xfrm>
            <a:off x="1981200" y="3217610"/>
            <a:ext cx="977900"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981200" y="3788432"/>
            <a:ext cx="977900"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1981200" y="4340231"/>
            <a:ext cx="977900"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1981200" y="4940760"/>
            <a:ext cx="977900"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4089400" y="3627122"/>
            <a:ext cx="977900"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4089400" y="4234265"/>
            <a:ext cx="977900"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4089400" y="4885910"/>
            <a:ext cx="977900"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6172200" y="3501779"/>
            <a:ext cx="977900"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6172200" y="4103462"/>
            <a:ext cx="977900"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6172200" y="4755268"/>
            <a:ext cx="977900"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1724290" y="2710583"/>
            <a:ext cx="1472520" cy="0"/>
          </a:xfrm>
          <a:prstGeom prst="line">
            <a:avLst/>
          </a:prstGeom>
          <a:ln w="12700" cmpd="sng">
            <a:solidFill>
              <a:srgbClr val="FFFFFF"/>
            </a:solidFill>
          </a:ln>
          <a:effectLst/>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a:off x="3842089" y="2969978"/>
            <a:ext cx="1485220"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5890646" y="2817666"/>
            <a:ext cx="1506907"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6" name="TextBox 35"/>
          <p:cNvSpPr txBox="1"/>
          <p:nvPr/>
        </p:nvSpPr>
        <p:spPr>
          <a:xfrm>
            <a:off x="1724290" y="2082386"/>
            <a:ext cx="1456118" cy="584776"/>
          </a:xfrm>
          <a:prstGeom prst="rect">
            <a:avLst/>
          </a:prstGeom>
          <a:solidFill>
            <a:schemeClr val="accent1"/>
          </a:solidFill>
          <a:effectLst/>
        </p:spPr>
        <p:txBody>
          <a:bodyPr wrap="square" rtlCol="0">
            <a:spAutoFit/>
          </a:bodyPr>
          <a:lstStyle/>
          <a:p>
            <a:pPr algn="ctr"/>
            <a:r>
              <a:rPr lang="en-US" sz="1600" b="1" dirty="0" smtClean="0"/>
              <a:t>P</a:t>
            </a:r>
            <a:r>
              <a:rPr lang="en-US" sz="1400" b="1" dirty="0" smtClean="0"/>
              <a:t>rofessional </a:t>
            </a:r>
            <a:r>
              <a:rPr lang="en-US" sz="1600" b="1" dirty="0" smtClean="0"/>
              <a:t>P</a:t>
            </a:r>
            <a:r>
              <a:rPr lang="en-US" sz="1400" b="1" dirty="0" smtClean="0"/>
              <a:t>ractices</a:t>
            </a:r>
          </a:p>
        </p:txBody>
      </p:sp>
    </p:spTree>
    <p:extLst>
      <p:ext uri="{BB962C8B-B14F-4D97-AF65-F5344CB8AC3E}">
        <p14:creationId xmlns:p14="http://schemas.microsoft.com/office/powerpoint/2010/main" val="421130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Box 46"/>
          <p:cNvSpPr txBox="1"/>
          <p:nvPr/>
        </p:nvSpPr>
        <p:spPr>
          <a:xfrm>
            <a:off x="184667" y="152400"/>
            <a:ext cx="8806933" cy="369332"/>
          </a:xfrm>
          <a:prstGeom prst="rect">
            <a:avLst/>
          </a:prstGeom>
          <a:noFill/>
        </p:spPr>
        <p:txBody>
          <a:bodyPr wrap="square" rtlCol="0" anchor="ctr">
            <a:spAutoFit/>
          </a:bodyPr>
          <a:lstStyle/>
          <a:p>
            <a:pPr algn="ctr"/>
            <a:r>
              <a:rPr lang="en-US" b="1" dirty="0" smtClean="0"/>
              <a:t>Combining </a:t>
            </a:r>
            <a:r>
              <a:rPr lang="en-US" b="1" dirty="0"/>
              <a:t>P</a:t>
            </a:r>
            <a:r>
              <a:rPr lang="en-US" b="1" dirty="0" smtClean="0"/>
              <a:t>rofessional </a:t>
            </a:r>
            <a:r>
              <a:rPr lang="en-US" b="1" dirty="0"/>
              <a:t>P</a:t>
            </a:r>
            <a:r>
              <a:rPr lang="en-US" b="1" dirty="0" smtClean="0"/>
              <a:t>ractice &amp; Measures of Student </a:t>
            </a:r>
            <a:r>
              <a:rPr lang="en-US" b="1" dirty="0"/>
              <a:t>L</a:t>
            </a:r>
            <a:r>
              <a:rPr lang="en-US" b="1" dirty="0" smtClean="0"/>
              <a:t>earning </a:t>
            </a:r>
            <a:r>
              <a:rPr lang="en-US" b="1" dirty="0"/>
              <a:t>R</a:t>
            </a:r>
            <a:r>
              <a:rPr lang="en-US" b="1" dirty="0" smtClean="0"/>
              <a:t>atings</a:t>
            </a:r>
            <a:endParaRPr lang="en-US" b="1" dirty="0"/>
          </a:p>
        </p:txBody>
      </p:sp>
      <p:sp>
        <p:nvSpPr>
          <p:cNvPr id="48" name="TextBox 47"/>
          <p:cNvSpPr txBox="1"/>
          <p:nvPr/>
        </p:nvSpPr>
        <p:spPr>
          <a:xfrm>
            <a:off x="762000" y="6208672"/>
            <a:ext cx="8229600" cy="369332"/>
          </a:xfrm>
          <a:prstGeom prst="rect">
            <a:avLst/>
          </a:prstGeom>
          <a:noFill/>
        </p:spPr>
        <p:txBody>
          <a:bodyPr wrap="square" rtlCol="0">
            <a:spAutoFit/>
          </a:bodyPr>
          <a:lstStyle/>
          <a:p>
            <a:pPr algn="ctr"/>
            <a:r>
              <a:rPr lang="en-US" b="1" dirty="0" smtClean="0"/>
              <a:t>Measures of Student Learning </a:t>
            </a:r>
            <a:endParaRPr lang="en-US" b="1" dirty="0"/>
          </a:p>
        </p:txBody>
      </p:sp>
      <p:sp>
        <p:nvSpPr>
          <p:cNvPr id="49" name="TextBox 48"/>
          <p:cNvSpPr txBox="1"/>
          <p:nvPr/>
        </p:nvSpPr>
        <p:spPr>
          <a:xfrm rot="16200000">
            <a:off x="-2672833" y="3282434"/>
            <a:ext cx="5715000" cy="369332"/>
          </a:xfrm>
          <a:prstGeom prst="rect">
            <a:avLst/>
          </a:prstGeom>
          <a:noFill/>
        </p:spPr>
        <p:txBody>
          <a:bodyPr wrap="square" rtlCol="0">
            <a:spAutoFit/>
          </a:bodyPr>
          <a:lstStyle/>
          <a:p>
            <a:pPr algn="ctr"/>
            <a:r>
              <a:rPr lang="en-US" b="1" dirty="0" smtClean="0"/>
              <a:t>Professional Practices</a:t>
            </a:r>
            <a:endParaRPr lang="en-US" b="1" dirty="0"/>
          </a:p>
        </p:txBody>
      </p:sp>
      <p:sp>
        <p:nvSpPr>
          <p:cNvPr id="43" name="TextBox 42"/>
          <p:cNvSpPr txBox="1"/>
          <p:nvPr/>
        </p:nvSpPr>
        <p:spPr>
          <a:xfrm>
            <a:off x="7466546" y="3623105"/>
            <a:ext cx="647700" cy="369332"/>
          </a:xfrm>
          <a:prstGeom prst="rect">
            <a:avLst/>
          </a:prstGeom>
          <a:noFill/>
        </p:spPr>
        <p:txBody>
          <a:bodyPr wrap="square" rtlCol="0">
            <a:spAutoFit/>
          </a:bodyPr>
          <a:lstStyle/>
          <a:p>
            <a:r>
              <a:rPr lang="en-US" dirty="0" smtClean="0"/>
              <a:t>540</a:t>
            </a:r>
            <a:endParaRPr lang="en-US" dirty="0"/>
          </a:p>
        </p:txBody>
      </p:sp>
      <p:sp>
        <p:nvSpPr>
          <p:cNvPr id="16" name="TextBox 15"/>
          <p:cNvSpPr txBox="1"/>
          <p:nvPr/>
        </p:nvSpPr>
        <p:spPr>
          <a:xfrm>
            <a:off x="609599" y="1081807"/>
            <a:ext cx="1558865" cy="523220"/>
          </a:xfrm>
          <a:prstGeom prst="rect">
            <a:avLst/>
          </a:prstGeom>
          <a:noFill/>
        </p:spPr>
        <p:txBody>
          <a:bodyPr wrap="square" rtlCol="0">
            <a:spAutoFit/>
          </a:bodyPr>
          <a:lstStyle/>
          <a:p>
            <a:pPr algn="ctr"/>
            <a:r>
              <a:rPr lang="en-US" sz="1400" b="1" dirty="0" smtClean="0">
                <a:solidFill>
                  <a:srgbClr val="002060"/>
                </a:solidFill>
              </a:rPr>
              <a:t>Exemplary</a:t>
            </a:r>
          </a:p>
          <a:p>
            <a:pPr algn="ctr"/>
            <a:r>
              <a:rPr lang="en-US" sz="1400" b="1" dirty="0" smtClean="0">
                <a:solidFill>
                  <a:srgbClr val="002060"/>
                </a:solidFill>
              </a:rPr>
              <a:t>(433 to 540 pts)</a:t>
            </a:r>
            <a:endParaRPr lang="en-US" sz="1400" b="1" dirty="0">
              <a:solidFill>
                <a:srgbClr val="002060"/>
              </a:solidFill>
            </a:endParaRPr>
          </a:p>
        </p:txBody>
      </p:sp>
      <p:sp>
        <p:nvSpPr>
          <p:cNvPr id="17" name="TextBox 16"/>
          <p:cNvSpPr txBox="1"/>
          <p:nvPr/>
        </p:nvSpPr>
        <p:spPr>
          <a:xfrm>
            <a:off x="609599" y="2032938"/>
            <a:ext cx="1558865" cy="523220"/>
          </a:xfrm>
          <a:prstGeom prst="rect">
            <a:avLst/>
          </a:prstGeom>
          <a:noFill/>
        </p:spPr>
        <p:txBody>
          <a:bodyPr wrap="square" rtlCol="0">
            <a:spAutoFit/>
          </a:bodyPr>
          <a:lstStyle/>
          <a:p>
            <a:pPr algn="ctr"/>
            <a:r>
              <a:rPr lang="en-US" sz="1400" b="1" dirty="0" smtClean="0">
                <a:solidFill>
                  <a:srgbClr val="00B0F0"/>
                </a:solidFill>
              </a:rPr>
              <a:t>Accomplished</a:t>
            </a:r>
          </a:p>
          <a:p>
            <a:pPr algn="ctr"/>
            <a:r>
              <a:rPr lang="en-US" sz="1400" b="1" dirty="0" smtClean="0">
                <a:solidFill>
                  <a:srgbClr val="00B0F0"/>
                </a:solidFill>
              </a:rPr>
              <a:t>(325 to 432 pts)</a:t>
            </a:r>
            <a:endParaRPr lang="en-US" sz="1400" b="1" dirty="0">
              <a:solidFill>
                <a:srgbClr val="00B0F0"/>
              </a:solidFill>
            </a:endParaRPr>
          </a:p>
        </p:txBody>
      </p:sp>
      <p:sp>
        <p:nvSpPr>
          <p:cNvPr id="18" name="TextBox 17"/>
          <p:cNvSpPr txBox="1"/>
          <p:nvPr/>
        </p:nvSpPr>
        <p:spPr>
          <a:xfrm>
            <a:off x="609599" y="3023538"/>
            <a:ext cx="1558865" cy="523220"/>
          </a:xfrm>
          <a:prstGeom prst="rect">
            <a:avLst/>
          </a:prstGeom>
          <a:noFill/>
        </p:spPr>
        <p:txBody>
          <a:bodyPr wrap="square" rtlCol="0">
            <a:spAutoFit/>
          </a:bodyPr>
          <a:lstStyle/>
          <a:p>
            <a:pPr algn="ctr"/>
            <a:r>
              <a:rPr lang="en-US" sz="1400" b="1" dirty="0" smtClean="0">
                <a:solidFill>
                  <a:srgbClr val="00863D"/>
                </a:solidFill>
              </a:rPr>
              <a:t>Proficient</a:t>
            </a:r>
          </a:p>
          <a:p>
            <a:pPr algn="ctr"/>
            <a:r>
              <a:rPr lang="en-US" sz="1400" b="1" dirty="0" smtClean="0">
                <a:solidFill>
                  <a:srgbClr val="00863D"/>
                </a:solidFill>
              </a:rPr>
              <a:t>(217 to 324 pts)</a:t>
            </a:r>
            <a:endParaRPr lang="en-US" sz="1400" b="1" dirty="0">
              <a:solidFill>
                <a:srgbClr val="00863D"/>
              </a:solidFill>
            </a:endParaRPr>
          </a:p>
        </p:txBody>
      </p:sp>
      <p:sp>
        <p:nvSpPr>
          <p:cNvPr id="19" name="TextBox 18"/>
          <p:cNvSpPr txBox="1"/>
          <p:nvPr/>
        </p:nvSpPr>
        <p:spPr>
          <a:xfrm>
            <a:off x="609599" y="3937938"/>
            <a:ext cx="1558865" cy="523220"/>
          </a:xfrm>
          <a:prstGeom prst="rect">
            <a:avLst/>
          </a:prstGeom>
          <a:noFill/>
        </p:spPr>
        <p:txBody>
          <a:bodyPr wrap="square" rtlCol="0">
            <a:spAutoFit/>
          </a:bodyPr>
          <a:lstStyle/>
          <a:p>
            <a:pPr algn="ctr"/>
            <a:r>
              <a:rPr lang="en-US" sz="1400" b="1" dirty="0" smtClean="0">
                <a:solidFill>
                  <a:schemeClr val="accent6">
                    <a:lumMod val="50000"/>
                  </a:schemeClr>
                </a:solidFill>
              </a:rPr>
              <a:t>Partially Proficient</a:t>
            </a:r>
          </a:p>
          <a:p>
            <a:pPr algn="ctr"/>
            <a:r>
              <a:rPr lang="en-US" sz="1400" b="1" dirty="0" smtClean="0">
                <a:solidFill>
                  <a:schemeClr val="accent6">
                    <a:lumMod val="50000"/>
                  </a:schemeClr>
                </a:solidFill>
              </a:rPr>
              <a:t>(109to 216pts)</a:t>
            </a:r>
            <a:endParaRPr lang="en-US" sz="1400" b="1" dirty="0">
              <a:solidFill>
                <a:schemeClr val="accent6">
                  <a:lumMod val="50000"/>
                </a:schemeClr>
              </a:solidFill>
            </a:endParaRPr>
          </a:p>
        </p:txBody>
      </p:sp>
      <p:sp>
        <p:nvSpPr>
          <p:cNvPr id="20" name="TextBox 19"/>
          <p:cNvSpPr txBox="1"/>
          <p:nvPr/>
        </p:nvSpPr>
        <p:spPr>
          <a:xfrm>
            <a:off x="762000" y="4852338"/>
            <a:ext cx="1320426" cy="523220"/>
          </a:xfrm>
          <a:prstGeom prst="rect">
            <a:avLst/>
          </a:prstGeom>
          <a:noFill/>
        </p:spPr>
        <p:txBody>
          <a:bodyPr wrap="square" rtlCol="0">
            <a:spAutoFit/>
          </a:bodyPr>
          <a:lstStyle/>
          <a:p>
            <a:pPr algn="ctr"/>
            <a:r>
              <a:rPr lang="en-US" sz="1400" b="1" dirty="0" smtClean="0">
                <a:solidFill>
                  <a:srgbClr val="C00000"/>
                </a:solidFill>
              </a:rPr>
              <a:t>Basic</a:t>
            </a:r>
          </a:p>
          <a:p>
            <a:pPr algn="ctr"/>
            <a:r>
              <a:rPr lang="en-US" sz="1400" b="1" dirty="0" smtClean="0">
                <a:solidFill>
                  <a:srgbClr val="C00000"/>
                </a:solidFill>
              </a:rPr>
              <a:t>(0 to 108pts)</a:t>
            </a:r>
            <a:endParaRPr lang="en-US" sz="1400" b="1" dirty="0">
              <a:solidFill>
                <a:srgbClr val="C00000"/>
              </a:solidFill>
            </a:endParaRPr>
          </a:p>
        </p:txBody>
      </p:sp>
      <p:sp>
        <p:nvSpPr>
          <p:cNvPr id="3" name="Rectangle 2"/>
          <p:cNvSpPr/>
          <p:nvPr/>
        </p:nvSpPr>
        <p:spPr>
          <a:xfrm>
            <a:off x="609601" y="554520"/>
            <a:ext cx="1524000" cy="4816620"/>
          </a:xfrm>
          <a:prstGeom prst="rect">
            <a:avLst/>
          </a:prstGeom>
          <a:noFill/>
          <a:ln w="31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p:nvCxnSpPr>
        <p:spPr>
          <a:xfrm>
            <a:off x="4433521" y="1951070"/>
            <a:ext cx="3619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440848" y="2874262"/>
            <a:ext cx="3619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484077" y="4724400"/>
            <a:ext cx="3187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276600" y="363743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096000" y="3648063"/>
            <a:ext cx="0" cy="304800"/>
          </a:xfrm>
          <a:prstGeom prst="line">
            <a:avLst/>
          </a:prstGeom>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1832271" y="5424909"/>
            <a:ext cx="1517618" cy="646331"/>
          </a:xfrm>
          <a:prstGeom prst="rect">
            <a:avLst/>
          </a:prstGeom>
          <a:noFill/>
        </p:spPr>
        <p:txBody>
          <a:bodyPr wrap="square" rtlCol="0">
            <a:spAutoFit/>
          </a:bodyPr>
          <a:lstStyle/>
          <a:p>
            <a:pPr algn="ctr"/>
            <a:r>
              <a:rPr lang="en-US" sz="1200" b="1" dirty="0" smtClean="0">
                <a:solidFill>
                  <a:srgbClr val="FF0000"/>
                </a:solidFill>
              </a:rPr>
              <a:t>Much Lower </a:t>
            </a:r>
            <a:r>
              <a:rPr lang="en-US" sz="1200" b="1" dirty="0">
                <a:solidFill>
                  <a:srgbClr val="FF0000"/>
                </a:solidFill>
              </a:rPr>
              <a:t>T</a:t>
            </a:r>
            <a:r>
              <a:rPr lang="en-US" sz="1200" b="1" dirty="0" smtClean="0">
                <a:solidFill>
                  <a:srgbClr val="FF0000"/>
                </a:solidFill>
              </a:rPr>
              <a:t>han Expected Growth</a:t>
            </a:r>
          </a:p>
          <a:p>
            <a:pPr algn="ctr"/>
            <a:r>
              <a:rPr lang="en-US" sz="1200" b="1" dirty="0" smtClean="0">
                <a:solidFill>
                  <a:srgbClr val="FF0000"/>
                </a:solidFill>
              </a:rPr>
              <a:t>(0 to 134 pts)</a:t>
            </a:r>
            <a:endParaRPr lang="en-US" sz="1200" b="1" dirty="0">
              <a:solidFill>
                <a:srgbClr val="FF0000"/>
              </a:solidFill>
            </a:endParaRPr>
          </a:p>
        </p:txBody>
      </p:sp>
      <p:sp>
        <p:nvSpPr>
          <p:cNvPr id="50" name="TextBox 49"/>
          <p:cNvSpPr txBox="1"/>
          <p:nvPr/>
        </p:nvSpPr>
        <p:spPr>
          <a:xfrm>
            <a:off x="3317631" y="5449112"/>
            <a:ext cx="1468656" cy="646331"/>
          </a:xfrm>
          <a:prstGeom prst="rect">
            <a:avLst/>
          </a:prstGeom>
          <a:noFill/>
        </p:spPr>
        <p:txBody>
          <a:bodyPr wrap="square" rtlCol="0">
            <a:spAutoFit/>
          </a:bodyPr>
          <a:lstStyle/>
          <a:p>
            <a:pPr algn="ctr"/>
            <a:r>
              <a:rPr lang="en-US" sz="1200" b="1" dirty="0" smtClean="0">
                <a:solidFill>
                  <a:schemeClr val="accent6">
                    <a:lumMod val="75000"/>
                  </a:schemeClr>
                </a:solidFill>
              </a:rPr>
              <a:t>Lower </a:t>
            </a:r>
            <a:r>
              <a:rPr lang="en-US" sz="1200" b="1" dirty="0">
                <a:solidFill>
                  <a:schemeClr val="accent6">
                    <a:lumMod val="75000"/>
                  </a:schemeClr>
                </a:solidFill>
              </a:rPr>
              <a:t>T</a:t>
            </a:r>
            <a:r>
              <a:rPr lang="en-US" sz="1200" b="1" dirty="0" smtClean="0">
                <a:solidFill>
                  <a:schemeClr val="accent6">
                    <a:lumMod val="75000"/>
                  </a:schemeClr>
                </a:solidFill>
              </a:rPr>
              <a:t>han Expected Growth</a:t>
            </a:r>
          </a:p>
          <a:p>
            <a:pPr algn="ctr"/>
            <a:r>
              <a:rPr lang="en-US" sz="1200" b="1" dirty="0" smtClean="0">
                <a:solidFill>
                  <a:schemeClr val="accent6">
                    <a:lumMod val="75000"/>
                  </a:schemeClr>
                </a:solidFill>
              </a:rPr>
              <a:t>(135  to 269 pts)</a:t>
            </a:r>
            <a:endParaRPr lang="en-US" sz="1200" b="1" dirty="0">
              <a:solidFill>
                <a:schemeClr val="accent6">
                  <a:lumMod val="75000"/>
                </a:schemeClr>
              </a:solidFill>
            </a:endParaRPr>
          </a:p>
        </p:txBody>
      </p:sp>
      <p:sp>
        <p:nvSpPr>
          <p:cNvPr id="54" name="TextBox 53"/>
          <p:cNvSpPr txBox="1"/>
          <p:nvPr/>
        </p:nvSpPr>
        <p:spPr>
          <a:xfrm>
            <a:off x="4686298" y="5447450"/>
            <a:ext cx="1409701" cy="461665"/>
          </a:xfrm>
          <a:prstGeom prst="rect">
            <a:avLst/>
          </a:prstGeom>
          <a:noFill/>
        </p:spPr>
        <p:txBody>
          <a:bodyPr wrap="square" rtlCol="0">
            <a:spAutoFit/>
          </a:bodyPr>
          <a:lstStyle/>
          <a:p>
            <a:pPr algn="ctr"/>
            <a:r>
              <a:rPr lang="en-US" sz="1200" b="1" dirty="0" smtClean="0">
                <a:solidFill>
                  <a:srgbClr val="00863D"/>
                </a:solidFill>
              </a:rPr>
              <a:t>Expected Growth</a:t>
            </a:r>
          </a:p>
          <a:p>
            <a:pPr algn="ctr"/>
            <a:r>
              <a:rPr lang="en-US" sz="1200" b="1" dirty="0" smtClean="0">
                <a:solidFill>
                  <a:srgbClr val="00863D"/>
                </a:solidFill>
              </a:rPr>
              <a:t>(270 to 404 pts)</a:t>
            </a:r>
            <a:endParaRPr lang="en-US" sz="1200" b="1" dirty="0">
              <a:solidFill>
                <a:srgbClr val="00863D"/>
              </a:solidFill>
            </a:endParaRPr>
          </a:p>
        </p:txBody>
      </p:sp>
      <p:sp>
        <p:nvSpPr>
          <p:cNvPr id="55" name="TextBox 54"/>
          <p:cNvSpPr txBox="1"/>
          <p:nvPr/>
        </p:nvSpPr>
        <p:spPr>
          <a:xfrm>
            <a:off x="6234248" y="5449112"/>
            <a:ext cx="1556147" cy="646331"/>
          </a:xfrm>
          <a:prstGeom prst="rect">
            <a:avLst/>
          </a:prstGeom>
          <a:noFill/>
        </p:spPr>
        <p:txBody>
          <a:bodyPr wrap="square" rtlCol="0">
            <a:spAutoFit/>
          </a:bodyPr>
          <a:lstStyle/>
          <a:p>
            <a:pPr algn="ctr"/>
            <a:r>
              <a:rPr lang="en-US" sz="1200" b="1" dirty="0" smtClean="0">
                <a:solidFill>
                  <a:srgbClr val="0070C0"/>
                </a:solidFill>
              </a:rPr>
              <a:t>Higher Than Expected Growth</a:t>
            </a:r>
          </a:p>
          <a:p>
            <a:pPr algn="ctr"/>
            <a:r>
              <a:rPr lang="en-US" sz="1200" b="1" dirty="0" smtClean="0">
                <a:solidFill>
                  <a:srgbClr val="0070C0"/>
                </a:solidFill>
              </a:rPr>
              <a:t>(405  to 540 pts)</a:t>
            </a:r>
            <a:endParaRPr lang="en-US" sz="1200" b="1" dirty="0">
              <a:solidFill>
                <a:srgbClr val="0070C0"/>
              </a:solidFill>
            </a:endParaRPr>
          </a:p>
        </p:txBody>
      </p:sp>
      <p:sp>
        <p:nvSpPr>
          <p:cNvPr id="56" name="Rectangle 55"/>
          <p:cNvSpPr/>
          <p:nvPr/>
        </p:nvSpPr>
        <p:spPr>
          <a:xfrm>
            <a:off x="609601" y="5371140"/>
            <a:ext cx="7504645" cy="738664"/>
          </a:xfrm>
          <a:prstGeom prst="rect">
            <a:avLst/>
          </a:prstGeom>
          <a:noFill/>
          <a:ln w="31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cxnSp>
        <p:nvCxnSpPr>
          <p:cNvPr id="51" name="Straight Connector 50"/>
          <p:cNvCxnSpPr/>
          <p:nvPr/>
        </p:nvCxnSpPr>
        <p:spPr>
          <a:xfrm>
            <a:off x="3660059" y="839827"/>
            <a:ext cx="3959941" cy="328648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2133600" y="1722470"/>
            <a:ext cx="4397985" cy="3591533"/>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2090371" y="3610951"/>
            <a:ext cx="2114555" cy="1813958"/>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rot="2262314">
            <a:off x="5004041" y="1775958"/>
            <a:ext cx="2460417" cy="830997"/>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2400" b="1" spc="150" dirty="0" smtClean="0">
                <a:ln w="11430"/>
                <a:solidFill>
                  <a:srgbClr val="0070C0"/>
                </a:solidFill>
                <a:effectLst>
                  <a:outerShdw blurRad="25400" algn="tl" rotWithShape="0">
                    <a:srgbClr val="000000">
                      <a:alpha val="43000"/>
                    </a:srgbClr>
                  </a:outerShdw>
                </a:effectLst>
              </a:rPr>
              <a:t>Highly Effective</a:t>
            </a:r>
          </a:p>
          <a:p>
            <a:pPr algn="ctr"/>
            <a:r>
              <a:rPr lang="en-US" sz="2400" b="1" spc="150" dirty="0" smtClean="0">
                <a:ln w="11430"/>
                <a:solidFill>
                  <a:srgbClr val="0070C0"/>
                </a:solidFill>
                <a:effectLst>
                  <a:outerShdw blurRad="25400" algn="tl" rotWithShape="0">
                    <a:srgbClr val="000000">
                      <a:alpha val="43000"/>
                    </a:srgbClr>
                  </a:outerShdw>
                </a:effectLst>
              </a:rPr>
              <a:t>730-1080</a:t>
            </a:r>
            <a:endParaRPr lang="en-US" sz="2400" b="1" spc="150" dirty="0">
              <a:ln w="11430"/>
              <a:solidFill>
                <a:srgbClr val="0070C0"/>
              </a:solidFill>
              <a:effectLst>
                <a:outerShdw blurRad="25400" algn="tl" rotWithShape="0">
                  <a:srgbClr val="000000">
                    <a:alpha val="43000"/>
                  </a:srgbClr>
                </a:outerShdw>
              </a:effectLst>
            </a:endParaRPr>
          </a:p>
        </p:txBody>
      </p:sp>
      <p:sp>
        <p:nvSpPr>
          <p:cNvPr id="60" name="Rectangle 59"/>
          <p:cNvSpPr/>
          <p:nvPr/>
        </p:nvSpPr>
        <p:spPr>
          <a:xfrm rot="2330549">
            <a:off x="4406443" y="2493794"/>
            <a:ext cx="1952427" cy="830997"/>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2400" b="1" spc="150" dirty="0" smtClean="0">
                <a:ln w="11430"/>
                <a:solidFill>
                  <a:srgbClr val="00B050"/>
                </a:solidFill>
                <a:effectLst>
                  <a:outerShdw blurRad="25400" algn="tl" rotWithShape="0">
                    <a:srgbClr val="000000">
                      <a:alpha val="43000"/>
                    </a:srgbClr>
                  </a:outerShdw>
                </a:effectLst>
              </a:rPr>
              <a:t>Effective</a:t>
            </a:r>
          </a:p>
          <a:p>
            <a:pPr algn="ctr"/>
            <a:r>
              <a:rPr lang="en-US" sz="2400" b="1" spc="150" dirty="0" smtClean="0">
                <a:ln w="11430"/>
                <a:solidFill>
                  <a:srgbClr val="00B050"/>
                </a:solidFill>
                <a:effectLst>
                  <a:outerShdw blurRad="25400" algn="tl" rotWithShape="0">
                    <a:srgbClr val="000000">
                      <a:alpha val="43000"/>
                    </a:srgbClr>
                  </a:outerShdw>
                </a:effectLst>
              </a:rPr>
              <a:t>487-729</a:t>
            </a:r>
            <a:endParaRPr lang="en-US" sz="2400" b="1" spc="150" dirty="0">
              <a:ln w="11430"/>
              <a:solidFill>
                <a:srgbClr val="00B050"/>
              </a:solidFill>
              <a:effectLst>
                <a:outerShdw blurRad="25400" algn="tl" rotWithShape="0">
                  <a:srgbClr val="000000">
                    <a:alpha val="43000"/>
                  </a:srgbClr>
                </a:outerShdw>
              </a:effectLst>
            </a:endParaRPr>
          </a:p>
        </p:txBody>
      </p:sp>
      <p:sp>
        <p:nvSpPr>
          <p:cNvPr id="61" name="Rectangle 60"/>
          <p:cNvSpPr/>
          <p:nvPr/>
        </p:nvSpPr>
        <p:spPr>
          <a:xfrm rot="2247254">
            <a:off x="2672576" y="3787973"/>
            <a:ext cx="2766975" cy="830997"/>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2400" b="1" spc="150" dirty="0" smtClean="0">
                <a:ln w="11430"/>
                <a:solidFill>
                  <a:schemeClr val="accent6">
                    <a:lumMod val="50000"/>
                  </a:schemeClr>
                </a:solidFill>
                <a:effectLst>
                  <a:outerShdw blurRad="25400" algn="tl" rotWithShape="0">
                    <a:srgbClr val="000000">
                      <a:alpha val="43000"/>
                    </a:srgbClr>
                  </a:outerShdw>
                </a:effectLst>
              </a:rPr>
              <a:t>Partially Effective</a:t>
            </a:r>
          </a:p>
          <a:p>
            <a:pPr algn="ctr"/>
            <a:r>
              <a:rPr lang="en-US" sz="2400" b="1" spc="150" dirty="0" smtClean="0">
                <a:ln w="11430"/>
                <a:solidFill>
                  <a:schemeClr val="accent6">
                    <a:lumMod val="50000"/>
                  </a:schemeClr>
                </a:solidFill>
                <a:effectLst>
                  <a:outerShdw blurRad="25400" algn="tl" rotWithShape="0">
                    <a:srgbClr val="000000">
                      <a:alpha val="43000"/>
                    </a:srgbClr>
                  </a:outerShdw>
                </a:effectLst>
              </a:rPr>
              <a:t>244-486</a:t>
            </a:r>
            <a:endParaRPr lang="en-US" sz="2400" b="1" spc="150" dirty="0">
              <a:ln w="11430"/>
              <a:solidFill>
                <a:schemeClr val="accent6">
                  <a:lumMod val="50000"/>
                </a:schemeClr>
              </a:solidFill>
              <a:effectLst>
                <a:outerShdw blurRad="25400" algn="tl" rotWithShape="0">
                  <a:srgbClr val="000000">
                    <a:alpha val="43000"/>
                  </a:srgbClr>
                </a:outerShdw>
              </a:effectLst>
            </a:endParaRPr>
          </a:p>
        </p:txBody>
      </p:sp>
      <p:sp>
        <p:nvSpPr>
          <p:cNvPr id="62" name="Rectangle 61"/>
          <p:cNvSpPr/>
          <p:nvPr/>
        </p:nvSpPr>
        <p:spPr>
          <a:xfrm rot="2311335">
            <a:off x="1929035" y="4458105"/>
            <a:ext cx="1751505" cy="830997"/>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2400" b="1" spc="150" dirty="0" smtClean="0">
                <a:ln w="11430"/>
                <a:solidFill>
                  <a:srgbClr val="FF0000"/>
                </a:solidFill>
                <a:effectLst>
                  <a:outerShdw blurRad="25400" algn="tl" rotWithShape="0">
                    <a:srgbClr val="000000">
                      <a:alpha val="43000"/>
                    </a:srgbClr>
                  </a:outerShdw>
                </a:effectLst>
              </a:rPr>
              <a:t>Ineffective</a:t>
            </a:r>
          </a:p>
          <a:p>
            <a:pPr algn="ctr"/>
            <a:r>
              <a:rPr lang="en-US" sz="2400" b="1" spc="150" dirty="0" smtClean="0">
                <a:ln w="11430"/>
                <a:solidFill>
                  <a:srgbClr val="FF0000"/>
                </a:solidFill>
                <a:effectLst>
                  <a:outerShdw blurRad="25400" algn="tl" rotWithShape="0">
                    <a:srgbClr val="000000">
                      <a:alpha val="43000"/>
                    </a:srgbClr>
                  </a:outerShdw>
                </a:effectLst>
              </a:rPr>
              <a:t>0-243</a:t>
            </a:r>
            <a:endParaRPr lang="en-US" sz="2400" b="1" spc="150" dirty="0">
              <a:ln w="11430"/>
              <a:solidFill>
                <a:srgbClr val="FF0000"/>
              </a:solidFill>
              <a:effectLst>
                <a:outerShdw blurRad="25400" algn="tl" rotWithShape="0">
                  <a:srgbClr val="000000">
                    <a:alpha val="43000"/>
                  </a:srgbClr>
                </a:outerShdw>
              </a:effectLst>
            </a:endParaRPr>
          </a:p>
        </p:txBody>
      </p:sp>
      <p:sp>
        <p:nvSpPr>
          <p:cNvPr id="53" name="Flowchart: Connector 52"/>
          <p:cNvSpPr/>
          <p:nvPr/>
        </p:nvSpPr>
        <p:spPr>
          <a:xfrm>
            <a:off x="4567237" y="3727947"/>
            <a:ext cx="152400" cy="11723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lowchart: Connector 68"/>
          <p:cNvSpPr/>
          <p:nvPr/>
        </p:nvSpPr>
        <p:spPr>
          <a:xfrm>
            <a:off x="3241431" y="4611675"/>
            <a:ext cx="152400" cy="11723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lowchart: Connector 69"/>
          <p:cNvSpPr/>
          <p:nvPr/>
        </p:nvSpPr>
        <p:spPr>
          <a:xfrm>
            <a:off x="5987901" y="2766826"/>
            <a:ext cx="152400" cy="11723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TextBox 70"/>
          <p:cNvSpPr txBox="1"/>
          <p:nvPr/>
        </p:nvSpPr>
        <p:spPr>
          <a:xfrm>
            <a:off x="4502393" y="5303523"/>
            <a:ext cx="300405" cy="400110"/>
          </a:xfrm>
          <a:prstGeom prst="rect">
            <a:avLst/>
          </a:prstGeom>
          <a:noFill/>
        </p:spPr>
        <p:txBody>
          <a:bodyPr wrap="square" rtlCol="0">
            <a:spAutoFit/>
          </a:bodyPr>
          <a:lstStyle/>
          <a:p>
            <a:r>
              <a:rPr lang="en-US" sz="2000" dirty="0" smtClean="0"/>
              <a:t>0</a:t>
            </a:r>
            <a:endParaRPr lang="en-US" sz="2400" dirty="0"/>
          </a:p>
        </p:txBody>
      </p:sp>
      <p:sp>
        <p:nvSpPr>
          <p:cNvPr id="72" name="TextBox 71"/>
          <p:cNvSpPr txBox="1"/>
          <p:nvPr/>
        </p:nvSpPr>
        <p:spPr>
          <a:xfrm>
            <a:off x="1832271" y="3597722"/>
            <a:ext cx="350956" cy="400110"/>
          </a:xfrm>
          <a:prstGeom prst="rect">
            <a:avLst/>
          </a:prstGeom>
          <a:noFill/>
        </p:spPr>
        <p:txBody>
          <a:bodyPr wrap="square" rtlCol="0">
            <a:spAutoFit/>
          </a:bodyPr>
          <a:lstStyle/>
          <a:p>
            <a:r>
              <a:rPr lang="en-US" sz="2000" dirty="0" smtClean="0"/>
              <a:t>0</a:t>
            </a:r>
            <a:endParaRPr lang="en-US" sz="2000" dirty="0"/>
          </a:p>
        </p:txBody>
      </p:sp>
      <p:cxnSp>
        <p:nvCxnSpPr>
          <p:cNvPr id="73" name="Straight Arrow Connector 72"/>
          <p:cNvCxnSpPr/>
          <p:nvPr/>
        </p:nvCxnSpPr>
        <p:spPr>
          <a:xfrm>
            <a:off x="4652596" y="1068523"/>
            <a:ext cx="0" cy="4334332"/>
          </a:xfrm>
          <a:prstGeom prst="straightConnector1">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2119429" y="3800463"/>
            <a:ext cx="5410200" cy="0"/>
          </a:xfrm>
          <a:prstGeom prst="straightConnector1">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395711" y="2930770"/>
            <a:ext cx="0" cy="782515"/>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a:off x="4361717" y="6238786"/>
            <a:ext cx="725365" cy="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4362448" y="736746"/>
            <a:ext cx="647700" cy="369332"/>
          </a:xfrm>
          <a:prstGeom prst="rect">
            <a:avLst/>
          </a:prstGeom>
          <a:noFill/>
        </p:spPr>
        <p:txBody>
          <a:bodyPr wrap="square" rtlCol="0">
            <a:spAutoFit/>
          </a:bodyPr>
          <a:lstStyle/>
          <a:p>
            <a:r>
              <a:rPr lang="en-US" dirty="0" smtClean="0"/>
              <a:t>540</a:t>
            </a:r>
            <a:endParaRPr lang="en-US" dirty="0"/>
          </a:p>
        </p:txBody>
      </p:sp>
      <p:sp>
        <p:nvSpPr>
          <p:cNvPr id="4" name="Oval 3"/>
          <p:cNvSpPr/>
          <p:nvPr/>
        </p:nvSpPr>
        <p:spPr>
          <a:xfrm>
            <a:off x="2036323" y="3107688"/>
            <a:ext cx="193096" cy="178403"/>
          </a:xfrm>
          <a:prstGeom prst="ellips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Oval 40"/>
          <p:cNvSpPr/>
          <p:nvPr/>
        </p:nvSpPr>
        <p:spPr>
          <a:xfrm>
            <a:off x="5673198" y="5265331"/>
            <a:ext cx="193096" cy="178403"/>
          </a:xfrm>
          <a:prstGeom prst="ellips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7-Point Star 4"/>
          <p:cNvSpPr/>
          <p:nvPr/>
        </p:nvSpPr>
        <p:spPr>
          <a:xfrm>
            <a:off x="5613614" y="3037048"/>
            <a:ext cx="306727" cy="323845"/>
          </a:xfrm>
          <a:prstGeom prst="star7">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7" name="Straight Arrow Connector 6"/>
          <p:cNvCxnSpPr/>
          <p:nvPr/>
        </p:nvCxnSpPr>
        <p:spPr>
          <a:xfrm>
            <a:off x="2324001" y="3218541"/>
            <a:ext cx="3164078" cy="0"/>
          </a:xfrm>
          <a:prstGeom prst="straightConnector1">
            <a:avLst/>
          </a:prstGeom>
          <a:ln w="1270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V="1">
            <a:off x="5766093" y="3430933"/>
            <a:ext cx="0" cy="1716367"/>
          </a:xfrm>
          <a:prstGeom prst="straightConnector1">
            <a:avLst/>
          </a:prstGeom>
          <a:ln w="1270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68779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grpId="0" nodeType="withEffect">
                                  <p:stCondLst>
                                    <p:cond delay="4000"/>
                                  </p:stCondLst>
                                  <p:childTnLst>
                                    <p:set>
                                      <p:cBhvr>
                                        <p:cTn id="9" dur="1" fill="hold">
                                          <p:stCondLst>
                                            <p:cond delay="0"/>
                                          </p:stCondLst>
                                        </p:cTn>
                                        <p:tgtEl>
                                          <p:spTgt spid="41"/>
                                        </p:tgtEl>
                                        <p:attrNameLst>
                                          <p:attrName>style.visibility</p:attrName>
                                        </p:attrNameLst>
                                      </p:cBhvr>
                                      <p:to>
                                        <p:strVal val="visible"/>
                                      </p:to>
                                    </p:set>
                                    <p:animEffect transition="in" filter="dissolve">
                                      <p:cBhvr>
                                        <p:cTn id="10" dur="500"/>
                                        <p:tgtEl>
                                          <p:spTgt spid="41"/>
                                        </p:tgtEl>
                                      </p:cBhvr>
                                    </p:animEffect>
                                  </p:childTnLst>
                                </p:cTn>
                              </p:par>
                              <p:par>
                                <p:cTn id="11" presetID="9" presetClass="entr" presetSubtype="0" fill="hold" grpId="0" nodeType="withEffect">
                                  <p:stCondLst>
                                    <p:cond delay="700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par>
                                <p:cTn id="14" presetID="9" presetClass="entr" presetSubtype="0" fill="hold" nodeType="withEffect">
                                  <p:stCondLst>
                                    <p:cond delay="6000"/>
                                  </p:stCondLst>
                                  <p:childTnLst>
                                    <p:set>
                                      <p:cBhvr>
                                        <p:cTn id="15" dur="1" fill="hold">
                                          <p:stCondLst>
                                            <p:cond delay="0"/>
                                          </p:stCondLst>
                                        </p:cTn>
                                        <p:tgtEl>
                                          <p:spTgt spid="10"/>
                                        </p:tgtEl>
                                        <p:attrNameLst>
                                          <p:attrName>style.visibility</p:attrName>
                                        </p:attrNameLst>
                                      </p:cBhvr>
                                      <p:to>
                                        <p:strVal val="visible"/>
                                      </p:to>
                                    </p:set>
                                    <p:animEffect transition="in" filter="dissolve">
                                      <p:cBhvr>
                                        <p:cTn id="16" dur="500"/>
                                        <p:tgtEl>
                                          <p:spTgt spid="10"/>
                                        </p:tgtEl>
                                      </p:cBhvr>
                                    </p:animEffect>
                                  </p:childTnLst>
                                </p:cTn>
                              </p:par>
                              <p:par>
                                <p:cTn id="17" presetID="9" presetClass="entr" presetSubtype="0" fill="hold" nodeType="withEffect">
                                  <p:stCondLst>
                                    <p:cond delay="600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1" grpId="0" animBg="1"/>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8610"/>
            <a:ext cx="8229600" cy="1269028"/>
          </a:xfrm>
        </p:spPr>
        <p:txBody>
          <a:bodyPr>
            <a:noAutofit/>
          </a:bodyPr>
          <a:lstStyle/>
          <a:p>
            <a:r>
              <a:rPr lang="en-US" dirty="0" smtClean="0"/>
              <a:t>BloomBoard Online </a:t>
            </a:r>
            <a:r>
              <a:rPr lang="en-US" dirty="0"/>
              <a:t>Evaluation </a:t>
            </a:r>
            <a:br>
              <a:rPr lang="en-US" dirty="0"/>
            </a:br>
            <a:r>
              <a:rPr lang="en-US" dirty="0" smtClean="0"/>
              <a:t>Management </a:t>
            </a:r>
            <a:r>
              <a:rPr lang="en-US" dirty="0"/>
              <a:t>System </a:t>
            </a:r>
          </a:p>
        </p:txBody>
      </p:sp>
      <p:sp>
        <p:nvSpPr>
          <p:cNvPr id="3" name="Content Placeholder 2"/>
          <p:cNvSpPr>
            <a:spLocks noGrp="1"/>
          </p:cNvSpPr>
          <p:nvPr>
            <p:ph idx="1"/>
          </p:nvPr>
        </p:nvSpPr>
        <p:spPr>
          <a:xfrm>
            <a:off x="457200" y="1600200"/>
            <a:ext cx="8229600" cy="4640943"/>
          </a:xfrm>
        </p:spPr>
        <p:txBody>
          <a:bodyPr>
            <a:normAutofit fontScale="85000" lnSpcReduction="20000"/>
          </a:bodyPr>
          <a:lstStyle/>
          <a:p>
            <a:r>
              <a:rPr lang="en-US" dirty="0"/>
              <a:t>The District has decided to </a:t>
            </a:r>
            <a:r>
              <a:rPr lang="en-US" dirty="0" smtClean="0"/>
              <a:t>continue with the </a:t>
            </a:r>
            <a:r>
              <a:rPr lang="en-US" dirty="0"/>
              <a:t>BloomBoard </a:t>
            </a:r>
            <a:r>
              <a:rPr lang="en-US" dirty="0" smtClean="0"/>
              <a:t>online evaluation management </a:t>
            </a:r>
            <a:r>
              <a:rPr lang="en-US" dirty="0"/>
              <a:t>system for the </a:t>
            </a:r>
            <a:r>
              <a:rPr lang="en-US" dirty="0" smtClean="0"/>
              <a:t>2014-15 </a:t>
            </a:r>
            <a:r>
              <a:rPr lang="en-US" dirty="0"/>
              <a:t>school </a:t>
            </a:r>
            <a:r>
              <a:rPr lang="en-US" dirty="0" smtClean="0"/>
              <a:t>year</a:t>
            </a:r>
            <a:r>
              <a:rPr lang="en-US" dirty="0"/>
              <a:t>.</a:t>
            </a:r>
            <a:endParaRPr lang="en-US" dirty="0" smtClean="0"/>
          </a:p>
          <a:p>
            <a:r>
              <a:rPr lang="en-US" dirty="0" smtClean="0"/>
              <a:t>It will be required that all of our evaluators and participating licensed staff use this system.</a:t>
            </a:r>
            <a:endParaRPr lang="en-US" dirty="0"/>
          </a:p>
          <a:p>
            <a:r>
              <a:rPr lang="en-US" dirty="0"/>
              <a:t>This system </a:t>
            </a:r>
            <a:r>
              <a:rPr lang="en-US" dirty="0" smtClean="0"/>
              <a:t>is being revised </a:t>
            </a:r>
            <a:r>
              <a:rPr lang="en-US" dirty="0"/>
              <a:t>based on feedback from </a:t>
            </a:r>
            <a:r>
              <a:rPr lang="en-US" dirty="0" smtClean="0"/>
              <a:t>our first year.</a:t>
            </a:r>
          </a:p>
          <a:p>
            <a:r>
              <a:rPr lang="en-US" dirty="0"/>
              <a:t>O</a:t>
            </a:r>
            <a:r>
              <a:rPr lang="en-US" dirty="0" smtClean="0"/>
              <a:t>ur evaluation process is aligned with the BloomBoard system, which is also aligned </a:t>
            </a:r>
            <a:r>
              <a:rPr lang="en-US" dirty="0"/>
              <a:t>with the Colorado State Model Evaluation </a:t>
            </a:r>
            <a:r>
              <a:rPr lang="en-US" dirty="0" smtClean="0"/>
              <a:t>System.</a:t>
            </a:r>
            <a:endParaRPr lang="en-US" dirty="0"/>
          </a:p>
          <a:p>
            <a:r>
              <a:rPr lang="en-US" dirty="0" smtClean="0"/>
              <a:t>Rubrics, scoring formulas &amp; overall rating calculations are built into the system.</a:t>
            </a:r>
            <a:endParaRPr lang="en-US" dirty="0"/>
          </a:p>
        </p:txBody>
      </p:sp>
    </p:spTree>
    <p:extLst>
      <p:ext uri="{BB962C8B-B14F-4D97-AF65-F5344CB8AC3E}">
        <p14:creationId xmlns:p14="http://schemas.microsoft.com/office/powerpoint/2010/main" val="4079513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93578"/>
            <a:ext cx="8229600" cy="914240"/>
          </a:xfrm>
        </p:spPr>
        <p:txBody>
          <a:bodyPr>
            <a:noAutofit/>
          </a:bodyPr>
          <a:lstStyle/>
          <a:p>
            <a:r>
              <a:rPr lang="en-US" dirty="0" smtClean="0"/>
              <a:t>Rubric Assignments</a:t>
            </a:r>
            <a:endParaRPr lang="en-US" dirty="0"/>
          </a:p>
        </p:txBody>
      </p:sp>
      <p:sp>
        <p:nvSpPr>
          <p:cNvPr id="2" name="Content Placeholder 1"/>
          <p:cNvSpPr>
            <a:spLocks noGrp="1"/>
          </p:cNvSpPr>
          <p:nvPr>
            <p:ph sz="half" idx="1"/>
          </p:nvPr>
        </p:nvSpPr>
        <p:spPr>
          <a:xfrm>
            <a:off x="457200" y="1113841"/>
            <a:ext cx="4038600" cy="4236108"/>
          </a:xfrm>
          <a:ln>
            <a:solidFill>
              <a:schemeClr val="accent1">
                <a:lumMod val="50000"/>
              </a:schemeClr>
            </a:solidFill>
          </a:ln>
        </p:spPr>
        <p:txBody>
          <a:bodyPr>
            <a:normAutofit/>
          </a:bodyPr>
          <a:lstStyle/>
          <a:p>
            <a:pPr marL="0" indent="0" algn="ctr">
              <a:buNone/>
            </a:pPr>
            <a:r>
              <a:rPr lang="en-US" sz="2000" b="1" dirty="0" smtClean="0"/>
              <a:t>Teacher Rubrics</a:t>
            </a:r>
            <a:endParaRPr lang="en-US" sz="2000" b="1" dirty="0"/>
          </a:p>
          <a:p>
            <a:pPr marL="0" indent="0">
              <a:buNone/>
            </a:pPr>
            <a:endParaRPr lang="en-US" sz="1200" b="1" u="sng" dirty="0" smtClean="0"/>
          </a:p>
          <a:p>
            <a:pPr marL="0" indent="0">
              <a:buNone/>
            </a:pPr>
            <a:r>
              <a:rPr lang="en-US" sz="1800" b="1" u="sng" dirty="0" smtClean="0"/>
              <a:t>Elementary Teachers:</a:t>
            </a:r>
            <a:endParaRPr lang="en-US" sz="1800" b="1" u="sng" dirty="0"/>
          </a:p>
          <a:p>
            <a:r>
              <a:rPr lang="en-US" sz="1600" dirty="0" smtClean="0"/>
              <a:t>Elementary ELA</a:t>
            </a:r>
          </a:p>
          <a:p>
            <a:r>
              <a:rPr lang="en-US" sz="1600" dirty="0" smtClean="0"/>
              <a:t>Elementary Math</a:t>
            </a:r>
            <a:endParaRPr lang="en-US" sz="1600" dirty="0"/>
          </a:p>
          <a:p>
            <a:r>
              <a:rPr lang="en-US" sz="1600" dirty="0" smtClean="0"/>
              <a:t>Elementary </a:t>
            </a:r>
            <a:r>
              <a:rPr lang="en-US" sz="1600" dirty="0"/>
              <a:t>ELA &amp; </a:t>
            </a:r>
            <a:r>
              <a:rPr lang="en-US" sz="1600" dirty="0" smtClean="0"/>
              <a:t>Math</a:t>
            </a:r>
          </a:p>
          <a:p>
            <a:r>
              <a:rPr lang="en-US" sz="1600" dirty="0"/>
              <a:t>Elementary Other</a:t>
            </a:r>
          </a:p>
          <a:p>
            <a:pPr marL="0" indent="0">
              <a:buNone/>
            </a:pPr>
            <a:endParaRPr lang="en-US" sz="1200" b="1" u="sng" dirty="0" smtClean="0"/>
          </a:p>
          <a:p>
            <a:pPr marL="0" indent="0">
              <a:buNone/>
            </a:pPr>
            <a:r>
              <a:rPr lang="en-US" sz="1600" b="1" u="sng" dirty="0" smtClean="0"/>
              <a:t>Secondary </a:t>
            </a:r>
            <a:r>
              <a:rPr lang="en-US" sz="1600" b="1" u="sng" dirty="0"/>
              <a:t>Teacher Rubrics:</a:t>
            </a:r>
          </a:p>
          <a:p>
            <a:r>
              <a:rPr lang="en-US" sz="1600" dirty="0" smtClean="0"/>
              <a:t>Secondary ELA</a:t>
            </a:r>
            <a:endParaRPr lang="en-US" sz="1600" dirty="0"/>
          </a:p>
          <a:p>
            <a:r>
              <a:rPr lang="en-US" sz="1600" dirty="0" smtClean="0"/>
              <a:t>Secondary Math</a:t>
            </a:r>
            <a:endParaRPr lang="en-US" sz="1600" dirty="0"/>
          </a:p>
          <a:p>
            <a:r>
              <a:rPr lang="en-US" sz="1600" dirty="0" smtClean="0"/>
              <a:t>Secondary </a:t>
            </a:r>
            <a:r>
              <a:rPr lang="en-US" sz="1600" dirty="0"/>
              <a:t>ELA &amp; </a:t>
            </a:r>
            <a:r>
              <a:rPr lang="en-US" sz="1600" dirty="0" smtClean="0"/>
              <a:t>Math</a:t>
            </a:r>
          </a:p>
          <a:p>
            <a:r>
              <a:rPr lang="en-US" sz="1600" dirty="0"/>
              <a:t>Secondary </a:t>
            </a:r>
            <a:r>
              <a:rPr lang="en-US" sz="1600" dirty="0" smtClean="0"/>
              <a:t>Other</a:t>
            </a:r>
            <a:endParaRPr lang="en-US" sz="1600" dirty="0"/>
          </a:p>
          <a:p>
            <a:pPr marL="0" indent="0">
              <a:buNone/>
            </a:pPr>
            <a:endParaRPr lang="en-US" sz="1800" dirty="0"/>
          </a:p>
        </p:txBody>
      </p:sp>
      <p:sp>
        <p:nvSpPr>
          <p:cNvPr id="4" name="Content Placeholder 3"/>
          <p:cNvSpPr>
            <a:spLocks noGrp="1"/>
          </p:cNvSpPr>
          <p:nvPr>
            <p:ph sz="half" idx="2"/>
          </p:nvPr>
        </p:nvSpPr>
        <p:spPr>
          <a:xfrm>
            <a:off x="4648200" y="1113841"/>
            <a:ext cx="4038600" cy="4236108"/>
          </a:xfrm>
          <a:ln>
            <a:solidFill>
              <a:schemeClr val="accent1">
                <a:lumMod val="50000"/>
              </a:schemeClr>
            </a:solidFill>
          </a:ln>
        </p:spPr>
        <p:txBody>
          <a:bodyPr>
            <a:normAutofit/>
          </a:bodyPr>
          <a:lstStyle/>
          <a:p>
            <a:pPr marL="0" indent="0" algn="ctr">
              <a:buNone/>
            </a:pPr>
            <a:r>
              <a:rPr lang="en-US" sz="2000" b="1" dirty="0" smtClean="0"/>
              <a:t>Specialized Service Provider Rubrics</a:t>
            </a:r>
            <a:endParaRPr lang="en-US" sz="2000" b="1" dirty="0"/>
          </a:p>
          <a:p>
            <a:pPr marL="0" indent="0">
              <a:buNone/>
            </a:pPr>
            <a:endParaRPr lang="en-US" sz="1200" b="1" u="sng" dirty="0"/>
          </a:p>
          <a:p>
            <a:r>
              <a:rPr lang="en-US" sz="1600" dirty="0" smtClean="0"/>
              <a:t>Audiologist</a:t>
            </a:r>
          </a:p>
          <a:p>
            <a:r>
              <a:rPr lang="en-US" sz="1600" dirty="0" smtClean="0"/>
              <a:t>Psychologist</a:t>
            </a:r>
          </a:p>
          <a:p>
            <a:r>
              <a:rPr lang="en-US" sz="1600" dirty="0" smtClean="0"/>
              <a:t>School Nurse</a:t>
            </a:r>
          </a:p>
          <a:p>
            <a:r>
              <a:rPr lang="en-US" sz="1600" dirty="0" smtClean="0"/>
              <a:t>Physical Therapist</a:t>
            </a:r>
          </a:p>
          <a:p>
            <a:r>
              <a:rPr lang="en-US" sz="1600" dirty="0" smtClean="0"/>
              <a:t>Occupational Therapist</a:t>
            </a:r>
          </a:p>
          <a:p>
            <a:r>
              <a:rPr lang="en-US" sz="1600" dirty="0" smtClean="0"/>
              <a:t>School Counselor</a:t>
            </a:r>
          </a:p>
          <a:p>
            <a:r>
              <a:rPr lang="en-US" sz="1600" dirty="0" smtClean="0"/>
              <a:t>Social Worker</a:t>
            </a:r>
          </a:p>
          <a:p>
            <a:r>
              <a:rPr lang="en-US" sz="1600" dirty="0" smtClean="0"/>
              <a:t>Speech Language Pathologist</a:t>
            </a:r>
          </a:p>
          <a:p>
            <a:r>
              <a:rPr lang="en-US" sz="1600" dirty="0" smtClean="0"/>
              <a:t>Orientation &amp; Mobility Specialist</a:t>
            </a:r>
          </a:p>
          <a:p>
            <a:endParaRPr lang="en-US" sz="800" dirty="0"/>
          </a:p>
          <a:p>
            <a:pPr marL="0" indent="0">
              <a:buNone/>
            </a:pPr>
            <a:r>
              <a:rPr lang="en-US" sz="1400" b="1" dirty="0" smtClean="0"/>
              <a:t>NOTE: </a:t>
            </a:r>
            <a:r>
              <a:rPr lang="en-US" sz="1400" dirty="0" smtClean="0"/>
              <a:t>TOSAs (Coordinators, Deans, etc.) are exempted unless an available rubric is identified as appropriate as determined by the District</a:t>
            </a:r>
            <a:endParaRPr lang="en-US" sz="1400" dirty="0"/>
          </a:p>
        </p:txBody>
      </p:sp>
      <p:sp>
        <p:nvSpPr>
          <p:cNvPr id="5" name="TextBox 4"/>
          <p:cNvSpPr txBox="1"/>
          <p:nvPr/>
        </p:nvSpPr>
        <p:spPr>
          <a:xfrm>
            <a:off x="457200" y="5539089"/>
            <a:ext cx="8229600" cy="769441"/>
          </a:xfrm>
          <a:prstGeom prst="rect">
            <a:avLst/>
          </a:prstGeom>
          <a:noFill/>
        </p:spPr>
        <p:txBody>
          <a:bodyPr wrap="square" rtlCol="0">
            <a:spAutoFit/>
          </a:bodyPr>
          <a:lstStyle/>
          <a:p>
            <a:pPr algn="ctr"/>
            <a:r>
              <a:rPr lang="en-US" sz="1600" dirty="0"/>
              <a:t>C</a:t>
            </a:r>
            <a:r>
              <a:rPr lang="en-US" sz="1600" dirty="0" smtClean="0"/>
              <a:t>opies of Rubrics are available for download at the CDE Educator Effectiveness Website:</a:t>
            </a:r>
          </a:p>
          <a:p>
            <a:pPr algn="ctr"/>
            <a:endParaRPr lang="en-US" sz="1200" dirty="0"/>
          </a:p>
          <a:p>
            <a:pPr algn="ctr"/>
            <a:r>
              <a:rPr lang="en-US" sz="1600" dirty="0">
                <a:hlinkClick r:id="rId3"/>
              </a:rPr>
              <a:t>http://www.cde.state.co.us/educatoreffectiveness/</a:t>
            </a:r>
            <a:r>
              <a:rPr lang="en-US" sz="1600" dirty="0" smtClean="0">
                <a:hlinkClick r:id="rId3"/>
              </a:rPr>
              <a:t>statemodelevaluationsystem</a:t>
            </a:r>
            <a:endParaRPr lang="en-US" sz="1600" dirty="0" smtClean="0"/>
          </a:p>
        </p:txBody>
      </p:sp>
    </p:spTree>
    <p:extLst>
      <p:ext uri="{BB962C8B-B14F-4D97-AF65-F5344CB8AC3E}">
        <p14:creationId xmlns:p14="http://schemas.microsoft.com/office/powerpoint/2010/main" val="2580840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56722" y="368560"/>
            <a:ext cx="8655237" cy="6183777"/>
          </a:xfrm>
          <a:prstGeom prst="rect">
            <a:avLst/>
          </a:prstGeom>
        </p:spPr>
      </p:pic>
      <p:sp>
        <p:nvSpPr>
          <p:cNvPr id="6" name="Left Arrow Callout 5"/>
          <p:cNvSpPr/>
          <p:nvPr/>
        </p:nvSpPr>
        <p:spPr>
          <a:xfrm>
            <a:off x="1995561" y="2540129"/>
            <a:ext cx="6916397" cy="530357"/>
          </a:xfrm>
          <a:prstGeom prst="leftArrowCallout">
            <a:avLst>
              <a:gd name="adj1" fmla="val 26316"/>
              <a:gd name="adj2" fmla="val 32894"/>
              <a:gd name="adj3" fmla="val 67099"/>
              <a:gd name="adj4" fmla="val 85411"/>
            </a:avLst>
          </a:prstGeom>
          <a:solidFill>
            <a:schemeClr val="accent1">
              <a:lumMod val="75000"/>
            </a:schemeClr>
          </a:solidFill>
          <a:ln w="12700" cmpd="sng">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smtClean="0"/>
              <a:t>Scheduled in BloomBoard for all assigned Learners by Evaluator for September 15.</a:t>
            </a:r>
          </a:p>
          <a:p>
            <a:r>
              <a:rPr lang="en-US" sz="1200" dirty="0" smtClean="0"/>
              <a:t>Required action in BloomBoard  &amp; completed by Licensed Staff Member by September 15.</a:t>
            </a:r>
            <a:endParaRPr lang="en-US" sz="1200" dirty="0"/>
          </a:p>
        </p:txBody>
      </p:sp>
      <p:sp>
        <p:nvSpPr>
          <p:cNvPr id="12" name="Left Arrow Callout 11"/>
          <p:cNvSpPr/>
          <p:nvPr/>
        </p:nvSpPr>
        <p:spPr>
          <a:xfrm>
            <a:off x="1995562" y="3709593"/>
            <a:ext cx="6916397" cy="530357"/>
          </a:xfrm>
          <a:prstGeom prst="leftArrowCallout">
            <a:avLst>
              <a:gd name="adj1" fmla="val 26316"/>
              <a:gd name="adj2" fmla="val 32894"/>
              <a:gd name="adj3" fmla="val 67099"/>
              <a:gd name="adj4" fmla="val 85411"/>
            </a:avLst>
          </a:prstGeom>
          <a:solidFill>
            <a:schemeClr val="accent1">
              <a:lumMod val="75000"/>
            </a:schemeClr>
          </a:solidFill>
          <a:ln w="12700" cmpd="sng">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smtClean="0"/>
              <a:t>Scheduled for all assigned Learners by Evaluator for January 31.</a:t>
            </a:r>
          </a:p>
          <a:p>
            <a:r>
              <a:rPr lang="en-US" sz="1200" dirty="0" smtClean="0"/>
              <a:t>Required action by Licensed Staff Member with completion by September 15.</a:t>
            </a:r>
            <a:endParaRPr lang="en-US" sz="1200" dirty="0"/>
          </a:p>
        </p:txBody>
      </p:sp>
      <p:sp>
        <p:nvSpPr>
          <p:cNvPr id="13" name="Left Arrow Callout 12"/>
          <p:cNvSpPr/>
          <p:nvPr/>
        </p:nvSpPr>
        <p:spPr>
          <a:xfrm>
            <a:off x="1995562" y="5900390"/>
            <a:ext cx="6916397" cy="822510"/>
          </a:xfrm>
          <a:prstGeom prst="leftArrowCallout">
            <a:avLst>
              <a:gd name="adj1" fmla="val 26316"/>
              <a:gd name="adj2" fmla="val 32894"/>
              <a:gd name="adj3" fmla="val 67099"/>
              <a:gd name="adj4" fmla="val 85411"/>
            </a:avLst>
          </a:prstGeom>
          <a:solidFill>
            <a:schemeClr val="accent1">
              <a:lumMod val="75000"/>
            </a:schemeClr>
          </a:solidFill>
          <a:ln w="12700" cmpd="sng">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smtClean="0"/>
              <a:t>Scheduled in BloomBoard for all assigned Learners by Evaluator for May 15.</a:t>
            </a:r>
          </a:p>
          <a:p>
            <a:r>
              <a:rPr lang="en-US" sz="1200" dirty="0" smtClean="0"/>
              <a:t>Initial End of Year Review Report completed by Evaluator &amp; shared with Licensed Staff Member by April 20 &amp; Final End of Year Evaluation Report completed by Evaluator &amp; shared with Licensed Staff Member by May 15.</a:t>
            </a:r>
            <a:endParaRPr lang="en-US" sz="1200" dirty="0"/>
          </a:p>
        </p:txBody>
      </p:sp>
      <p:sp>
        <p:nvSpPr>
          <p:cNvPr id="16" name="Line Callout 1 15"/>
          <p:cNvSpPr/>
          <p:nvPr/>
        </p:nvSpPr>
        <p:spPr>
          <a:xfrm>
            <a:off x="5877562" y="634969"/>
            <a:ext cx="3033291" cy="1810336"/>
          </a:xfrm>
          <a:prstGeom prst="borderCallout1">
            <a:avLst>
              <a:gd name="adj1" fmla="val 13152"/>
              <a:gd name="adj2" fmla="val -1467"/>
              <a:gd name="adj3" fmla="val 110753"/>
              <a:gd name="adj4" fmla="val -59276"/>
            </a:avLst>
          </a:prstGeom>
          <a:solidFill>
            <a:srgbClr val="6B7D72"/>
          </a:solidFill>
          <a:ln w="12700" cmpd="sng">
            <a:solidFill>
              <a:schemeClr val="tx2">
                <a:lumMod val="50000"/>
              </a:schemeClr>
            </a:solidFill>
            <a:headEnd type="triangle"/>
            <a:tailEnd type="none"/>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smtClean="0"/>
              <a:t>Following the completion of the Self-Assessment &amp; by October 15, Licensed Staff Member will develop &amp; submit to Evaluator proposed Measures of Student Learning (MSLs) using BloomBoard</a:t>
            </a:r>
            <a:r>
              <a:rPr lang="en-US" sz="1200" dirty="0"/>
              <a:t>.</a:t>
            </a:r>
            <a:endParaRPr lang="en-US" sz="1200" dirty="0" smtClean="0"/>
          </a:p>
          <a:p>
            <a:endParaRPr lang="en-US" sz="800" dirty="0"/>
          </a:p>
          <a:p>
            <a:r>
              <a:rPr lang="en-US" sz="1200" dirty="0" smtClean="0"/>
              <a:t>Evaluators will review &amp; approve proposed MSLs or meet with Licensed Staff Member to revise &amp; approve MSLs by October 31 using BloomBoard.</a:t>
            </a:r>
            <a:endParaRPr lang="en-US" sz="1200" dirty="0"/>
          </a:p>
        </p:txBody>
      </p:sp>
    </p:spTree>
    <p:extLst>
      <p:ext uri="{BB962C8B-B14F-4D97-AF65-F5344CB8AC3E}">
        <p14:creationId xmlns:p14="http://schemas.microsoft.com/office/powerpoint/2010/main" val="1363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remove" grpId="1" nodeType="clickEffect">
                                  <p:stCondLst>
                                    <p:cond delay="0"/>
                                  </p:stCondLst>
                                  <p:childTnLst>
                                    <p:animScale>
                                      <p:cBhvr>
                                        <p:cTn id="6" dur="2000" fill="hold"/>
                                        <p:tgtEl>
                                          <p:spTgt spid="6"/>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remove" grpId="1" nodeType="clickEffect">
                                  <p:stCondLst>
                                    <p:cond delay="0"/>
                                  </p:stCondLst>
                                  <p:childTnLst>
                                    <p:animScale>
                                      <p:cBhvr>
                                        <p:cTn id="10" dur="2000" fill="hold"/>
                                        <p:tgtEl>
                                          <p:spTgt spid="16"/>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6" presetClass="emph" presetSubtype="0" fill="remove" grpId="1" nodeType="clickEffect">
                                  <p:stCondLst>
                                    <p:cond delay="0"/>
                                  </p:stCondLst>
                                  <p:childTnLst>
                                    <p:animScale>
                                      <p:cBhvr>
                                        <p:cTn id="14" dur="2000" fill="hold"/>
                                        <p:tgtEl>
                                          <p:spTgt spid="12"/>
                                        </p:tgtEl>
                                      </p:cBhvr>
                                      <p:by x="150000" y="150000"/>
                                    </p:animScale>
                                  </p:childTnLst>
                                </p:cTn>
                              </p:par>
                            </p:childTnLst>
                          </p:cTn>
                        </p:par>
                      </p:childTnLst>
                    </p:cTn>
                  </p:par>
                  <p:par>
                    <p:cTn id="15" fill="hold">
                      <p:stCondLst>
                        <p:cond delay="indefinite"/>
                      </p:stCondLst>
                      <p:childTnLst>
                        <p:par>
                          <p:cTn id="16" fill="hold">
                            <p:stCondLst>
                              <p:cond delay="0"/>
                            </p:stCondLst>
                            <p:childTnLst>
                              <p:par>
                                <p:cTn id="17" presetID="6" presetClass="emph" presetSubtype="0" fill="remove" grpId="1" nodeType="clickEffect">
                                  <p:stCondLst>
                                    <p:cond delay="0"/>
                                  </p:stCondLst>
                                  <p:childTnLst>
                                    <p:animScale>
                                      <p:cBhvr>
                                        <p:cTn id="18" dur="2000" fill="hold"/>
                                        <p:tgtEl>
                                          <p:spTgt spid="1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animBg="1"/>
      <p:bldP spid="12" grpId="1" animBg="1"/>
      <p:bldP spid="13" grpId="1" animBg="1"/>
      <p:bldP spid="16"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Autofit/>
          </a:bodyPr>
          <a:lstStyle/>
          <a:p>
            <a:r>
              <a:rPr lang="en-US" dirty="0" smtClean="0"/>
              <a:t>SB 10-191 – Overview</a:t>
            </a:r>
            <a:br>
              <a:rPr lang="en-US" dirty="0" smtClean="0"/>
            </a:br>
            <a:r>
              <a:rPr lang="en-US" dirty="0" smtClean="0"/>
              <a:t>Educator Effectiveness </a:t>
            </a:r>
            <a:endParaRPr lang="en-US" dirty="0"/>
          </a:p>
        </p:txBody>
      </p:sp>
      <p:sp>
        <p:nvSpPr>
          <p:cNvPr id="3" name="Content Placeholder 2"/>
          <p:cNvSpPr>
            <a:spLocks noGrp="1"/>
          </p:cNvSpPr>
          <p:nvPr>
            <p:ph idx="1"/>
          </p:nvPr>
        </p:nvSpPr>
        <p:spPr>
          <a:xfrm>
            <a:off x="457200" y="1897420"/>
            <a:ext cx="8229600" cy="4525963"/>
          </a:xfrm>
        </p:spPr>
        <p:txBody>
          <a:bodyPr>
            <a:normAutofit fontScale="62500" lnSpcReduction="20000"/>
          </a:bodyPr>
          <a:lstStyle/>
          <a:p>
            <a:r>
              <a:rPr lang="en-US" dirty="0" smtClean="0"/>
              <a:t>System to evaluate the effectiveness of licensed personnel is crucial to improving the quality of education in Colorado.</a:t>
            </a:r>
          </a:p>
          <a:p>
            <a:endParaRPr lang="en-US" dirty="0" smtClean="0"/>
          </a:p>
          <a:p>
            <a:r>
              <a:rPr lang="en-US" dirty="0" smtClean="0"/>
              <a:t>Evaluation provides basis for making decisions…</a:t>
            </a:r>
          </a:p>
          <a:p>
            <a:pPr lvl="1"/>
            <a:r>
              <a:rPr lang="en-US" dirty="0" smtClean="0"/>
              <a:t>Hiring, assignment, professional development, earning and retaining non-probationary status, and nonrenewal of contract</a:t>
            </a:r>
          </a:p>
          <a:p>
            <a:endParaRPr lang="en-US" dirty="0" smtClean="0"/>
          </a:p>
          <a:p>
            <a:r>
              <a:rPr lang="en-US" dirty="0" smtClean="0"/>
              <a:t>Evaluation is based on the impact teachers have on the growth of their students</a:t>
            </a:r>
          </a:p>
          <a:p>
            <a:endParaRPr lang="en-US" dirty="0" smtClean="0"/>
          </a:p>
          <a:p>
            <a:r>
              <a:rPr lang="en-US" dirty="0" smtClean="0"/>
              <a:t>Non-probationary status earned after three consecutive years of demonstrated effectiveness</a:t>
            </a:r>
          </a:p>
          <a:p>
            <a:pPr marL="0" indent="0">
              <a:buNone/>
            </a:pPr>
            <a:endParaRPr lang="en-US" dirty="0" smtClean="0"/>
          </a:p>
          <a:p>
            <a:r>
              <a:rPr lang="en-US" dirty="0" smtClean="0"/>
              <a:t>Non-probationary status is lost after two consecutive years of </a:t>
            </a:r>
            <a:r>
              <a:rPr lang="en-US" dirty="0"/>
              <a:t>less than </a:t>
            </a:r>
            <a:r>
              <a:rPr lang="en-US" dirty="0" smtClean="0"/>
              <a:t>effective final ratings</a:t>
            </a:r>
          </a:p>
        </p:txBody>
      </p:sp>
    </p:spTree>
    <p:extLst>
      <p:ext uri="{BB962C8B-B14F-4D97-AF65-F5344CB8AC3E}">
        <p14:creationId xmlns:p14="http://schemas.microsoft.com/office/powerpoint/2010/main" val="833174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56722" y="368560"/>
            <a:ext cx="8655237" cy="6183777"/>
          </a:xfrm>
          <a:prstGeom prst="rect">
            <a:avLst/>
          </a:prstGeom>
        </p:spPr>
      </p:pic>
      <p:sp>
        <p:nvSpPr>
          <p:cNvPr id="10" name="Left Arrow Callout 9"/>
          <p:cNvSpPr/>
          <p:nvPr/>
        </p:nvSpPr>
        <p:spPr>
          <a:xfrm>
            <a:off x="1994456" y="3125196"/>
            <a:ext cx="6916397" cy="530357"/>
          </a:xfrm>
          <a:prstGeom prst="leftArrowCallout">
            <a:avLst>
              <a:gd name="adj1" fmla="val 26316"/>
              <a:gd name="adj2" fmla="val 32894"/>
              <a:gd name="adj3" fmla="val 67099"/>
              <a:gd name="adj4" fmla="val 85411"/>
            </a:avLst>
          </a:prstGeom>
          <a:solidFill>
            <a:schemeClr val="accent1">
              <a:lumMod val="75000"/>
            </a:schemeClr>
          </a:solidFill>
          <a:ln w="12700" cmpd="sng">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smtClean="0"/>
              <a:t>Required activity for evaluation process - optional use of BloomBoard.</a:t>
            </a:r>
          </a:p>
        </p:txBody>
      </p:sp>
      <p:sp>
        <p:nvSpPr>
          <p:cNvPr id="11" name="Left Arrow Callout 10"/>
          <p:cNvSpPr/>
          <p:nvPr/>
        </p:nvSpPr>
        <p:spPr>
          <a:xfrm>
            <a:off x="1994456" y="4882622"/>
            <a:ext cx="6916397" cy="530357"/>
          </a:xfrm>
          <a:prstGeom prst="leftArrowCallout">
            <a:avLst>
              <a:gd name="adj1" fmla="val 26316"/>
              <a:gd name="adj2" fmla="val 32894"/>
              <a:gd name="adj3" fmla="val 67099"/>
              <a:gd name="adj4" fmla="val 85411"/>
            </a:avLst>
          </a:prstGeom>
          <a:solidFill>
            <a:schemeClr val="accent1">
              <a:lumMod val="75000"/>
            </a:schemeClr>
          </a:solidFill>
          <a:ln w="12700" cmpd="sng">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smtClean="0"/>
              <a:t>Required activity for evaluation process - optional use of BloomBoard.</a:t>
            </a:r>
          </a:p>
        </p:txBody>
      </p:sp>
      <p:sp>
        <p:nvSpPr>
          <p:cNvPr id="17" name="Left Arrow Callout 16"/>
          <p:cNvSpPr/>
          <p:nvPr/>
        </p:nvSpPr>
        <p:spPr>
          <a:xfrm>
            <a:off x="1994456" y="4288663"/>
            <a:ext cx="6916397" cy="530357"/>
          </a:xfrm>
          <a:prstGeom prst="leftArrowCallout">
            <a:avLst>
              <a:gd name="adj1" fmla="val 26316"/>
              <a:gd name="adj2" fmla="val 32894"/>
              <a:gd name="adj3" fmla="val 67099"/>
              <a:gd name="adj4" fmla="val 85411"/>
            </a:avLst>
          </a:prstGeom>
          <a:solidFill>
            <a:schemeClr val="accent1">
              <a:lumMod val="75000"/>
            </a:schemeClr>
          </a:solidFill>
          <a:ln w="12700" cmpd="sng">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smtClean="0"/>
              <a:t>Scheduled by Evaluator one time for the evaluation cycle - optional use of BloomBoard.</a:t>
            </a:r>
          </a:p>
        </p:txBody>
      </p:sp>
      <p:sp>
        <p:nvSpPr>
          <p:cNvPr id="18" name="Left Arrow Callout 17"/>
          <p:cNvSpPr/>
          <p:nvPr/>
        </p:nvSpPr>
        <p:spPr>
          <a:xfrm>
            <a:off x="1994456" y="5461692"/>
            <a:ext cx="6916397" cy="530357"/>
          </a:xfrm>
          <a:prstGeom prst="leftArrowCallout">
            <a:avLst>
              <a:gd name="adj1" fmla="val 26316"/>
              <a:gd name="adj2" fmla="val 32894"/>
              <a:gd name="adj3" fmla="val 67099"/>
              <a:gd name="adj4" fmla="val 85411"/>
            </a:avLst>
          </a:prstGeom>
          <a:solidFill>
            <a:schemeClr val="accent1">
              <a:lumMod val="75000"/>
            </a:schemeClr>
          </a:solidFill>
          <a:ln w="12700" cmpd="sng">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t>Scheduled by Evaluator one time for the evaluation cycle - optional use of BloomBoard.</a:t>
            </a:r>
          </a:p>
        </p:txBody>
      </p:sp>
    </p:spTree>
    <p:extLst>
      <p:ext uri="{BB962C8B-B14F-4D97-AF65-F5344CB8AC3E}">
        <p14:creationId xmlns:p14="http://schemas.microsoft.com/office/powerpoint/2010/main" val="861590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dissolve">
                                      <p:cBhvr>
                                        <p:cTn id="7" dur="500"/>
                                        <p:tgtEl>
                                          <p:spTgt spid="17"/>
                                        </p:tgtEl>
                                      </p:cBhvr>
                                    </p:animEffect>
                                  </p:childTnLst>
                                </p:cTn>
                              </p:par>
                              <p:par>
                                <p:cTn id="8" presetID="6" presetClass="emph" presetSubtype="0" fill="remove" grpId="1" nodeType="withEffect">
                                  <p:stCondLst>
                                    <p:cond delay="0"/>
                                  </p:stCondLst>
                                  <p:childTnLst>
                                    <p:animScale>
                                      <p:cBhvr>
                                        <p:cTn id="9" dur="2000" fill="hold"/>
                                        <p:tgtEl>
                                          <p:spTgt spid="17"/>
                                        </p:tgtEl>
                                      </p:cBhvr>
                                      <p:by x="150000" y="150000"/>
                                    </p:animScale>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dissolve">
                                      <p:cBhvr>
                                        <p:cTn id="14" dur="500"/>
                                        <p:tgtEl>
                                          <p:spTgt spid="18"/>
                                        </p:tgtEl>
                                      </p:cBhvr>
                                    </p:animEffect>
                                  </p:childTnLst>
                                </p:cTn>
                              </p:par>
                              <p:par>
                                <p:cTn id="15" presetID="6" presetClass="emph" presetSubtype="0" fill="remove" grpId="1" nodeType="withEffect">
                                  <p:stCondLst>
                                    <p:cond delay="0"/>
                                  </p:stCondLst>
                                  <p:childTnLst>
                                    <p:animScale>
                                      <p:cBhvr>
                                        <p:cTn id="16" dur="2000" fill="hold"/>
                                        <p:tgtEl>
                                          <p:spTgt spid="18"/>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7" grpId="1" animBg="1"/>
      <p:bldP spid="18" grpId="0" animBg="1"/>
      <p:bldP spid="18" grpId="1"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988"/>
            <a:ext cx="8229600" cy="1143000"/>
          </a:xfrm>
        </p:spPr>
        <p:txBody>
          <a:bodyPr/>
          <a:lstStyle/>
          <a:p>
            <a:r>
              <a:rPr lang="en-US" dirty="0" smtClean="0"/>
              <a:t>BloomBoard Login URL</a:t>
            </a:r>
            <a:endParaRPr lang="en-US" dirty="0"/>
          </a:p>
        </p:txBody>
      </p:sp>
      <p:sp>
        <p:nvSpPr>
          <p:cNvPr id="3" name="Content Placeholder 2"/>
          <p:cNvSpPr>
            <a:spLocks noGrp="1"/>
          </p:cNvSpPr>
          <p:nvPr>
            <p:ph idx="1"/>
          </p:nvPr>
        </p:nvSpPr>
        <p:spPr>
          <a:xfrm>
            <a:off x="457200" y="1052869"/>
            <a:ext cx="8229600" cy="689917"/>
          </a:xfrm>
        </p:spPr>
        <p:txBody>
          <a:bodyPr anchor="ctr"/>
          <a:lstStyle/>
          <a:p>
            <a:pPr marL="400050" lvl="1" indent="0" algn="ctr">
              <a:buNone/>
            </a:pPr>
            <a:r>
              <a:rPr lang="en-US" dirty="0" smtClean="0">
                <a:hlinkClick r:id="rId3"/>
              </a:rPr>
              <a:t>https</a:t>
            </a:r>
            <a:r>
              <a:rPr lang="en-US" dirty="0">
                <a:hlinkClick r:id="rId3"/>
              </a:rPr>
              <a:t>://apps.bloomboard.com/users/</a:t>
            </a:r>
            <a:r>
              <a:rPr lang="en-US" dirty="0" smtClean="0">
                <a:hlinkClick r:id="rId3"/>
              </a:rPr>
              <a:t>login</a:t>
            </a:r>
            <a:endParaRPr lang="en-US" dirty="0" smtClean="0"/>
          </a:p>
        </p:txBody>
      </p:sp>
      <p:pic>
        <p:nvPicPr>
          <p:cNvPr id="4" name="Picture 3"/>
          <p:cNvPicPr>
            <a:picLocks noChangeAspect="1"/>
          </p:cNvPicPr>
          <p:nvPr/>
        </p:nvPicPr>
        <p:blipFill>
          <a:blip r:embed="rId4"/>
          <a:stretch>
            <a:fillRect/>
          </a:stretch>
        </p:blipFill>
        <p:spPr>
          <a:xfrm>
            <a:off x="2026745" y="1904906"/>
            <a:ext cx="5080376" cy="4680047"/>
          </a:xfrm>
          <a:prstGeom prst="rect">
            <a:avLst/>
          </a:prstGeom>
          <a:ln>
            <a:solidFill>
              <a:schemeClr val="accent1">
                <a:lumMod val="50000"/>
              </a:schemeClr>
            </a:solidFill>
          </a:ln>
        </p:spPr>
      </p:pic>
    </p:spTree>
    <p:extLst>
      <p:ext uri="{BB962C8B-B14F-4D97-AF65-F5344CB8AC3E}">
        <p14:creationId xmlns:p14="http://schemas.microsoft.com/office/powerpoint/2010/main" val="2459522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769938"/>
            <a:ext cx="8229600" cy="4894262"/>
          </a:xfrm>
        </p:spPr>
        <p:txBody>
          <a:bodyPr anchor="ctr">
            <a:noAutofit/>
          </a:bodyPr>
          <a:lstStyle/>
          <a:p>
            <a:pPr algn="ctr"/>
            <a:r>
              <a:rPr lang="en-US" sz="7200" dirty="0" smtClean="0"/>
              <a:t> Q</a:t>
            </a:r>
            <a:r>
              <a:rPr lang="en-US" sz="5400" dirty="0" smtClean="0"/>
              <a:t>uestions / </a:t>
            </a:r>
            <a:r>
              <a:rPr lang="en-US" sz="7200" dirty="0" smtClean="0"/>
              <a:t>D</a:t>
            </a:r>
            <a:r>
              <a:rPr lang="en-US" sz="5400" dirty="0" smtClean="0"/>
              <a:t>iscussion</a:t>
            </a:r>
            <a:endParaRPr lang="en-US" sz="5400" dirty="0"/>
          </a:p>
        </p:txBody>
      </p:sp>
    </p:spTree>
    <p:extLst>
      <p:ext uri="{BB962C8B-B14F-4D97-AF65-F5344CB8AC3E}">
        <p14:creationId xmlns:p14="http://schemas.microsoft.com/office/powerpoint/2010/main" val="545964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Key Priorities</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buFont typeface="+mj-lt"/>
              <a:buAutoNum type="arabicPeriod"/>
            </a:pPr>
            <a:r>
              <a:rPr lang="en-US" dirty="0" smtClean="0"/>
              <a:t>Data should inform decision &amp; human judgment is essential</a:t>
            </a:r>
          </a:p>
          <a:p>
            <a:pPr marL="514350" indent="-514350">
              <a:buFont typeface="+mj-lt"/>
              <a:buAutoNum type="arabicPeriod"/>
            </a:pPr>
            <a:endParaRPr lang="en-US" dirty="0" smtClean="0"/>
          </a:p>
          <a:p>
            <a:pPr marL="514350" indent="-514350">
              <a:buFont typeface="+mj-lt"/>
              <a:buAutoNum type="arabicPeriod"/>
            </a:pPr>
            <a:r>
              <a:rPr lang="en-US" dirty="0"/>
              <a:t>T</a:t>
            </a:r>
            <a:r>
              <a:rPr lang="en-US" dirty="0" smtClean="0"/>
              <a:t>he system embodies continuous improvement</a:t>
            </a:r>
          </a:p>
          <a:p>
            <a:pPr marL="514350" indent="-514350">
              <a:buFont typeface="+mj-lt"/>
              <a:buAutoNum type="arabicPeriod"/>
            </a:pPr>
            <a:endParaRPr lang="en-US" dirty="0" smtClean="0"/>
          </a:p>
          <a:p>
            <a:pPr marL="514350" indent="-514350">
              <a:buFont typeface="+mj-lt"/>
              <a:buAutoNum type="arabicPeriod"/>
            </a:pPr>
            <a:r>
              <a:rPr lang="en-US" dirty="0" smtClean="0"/>
              <a:t>Provide meaningful &amp; credible feedback to improve performance</a:t>
            </a:r>
          </a:p>
          <a:p>
            <a:pPr marL="514350" indent="-514350">
              <a:buFont typeface="+mj-lt"/>
              <a:buAutoNum type="arabicPeriod"/>
            </a:pPr>
            <a:endParaRPr lang="en-US" dirty="0" smtClean="0"/>
          </a:p>
          <a:p>
            <a:pPr marL="514350" indent="-514350">
              <a:buFont typeface="+mj-lt"/>
              <a:buAutoNum type="arabicPeriod"/>
            </a:pPr>
            <a:r>
              <a:rPr lang="en-US" dirty="0" smtClean="0"/>
              <a:t>Stakeholder involvement &amp; collaboration</a:t>
            </a:r>
          </a:p>
          <a:p>
            <a:pPr marL="514350" indent="-514350">
              <a:buFont typeface="+mj-lt"/>
              <a:buAutoNum type="arabicPeriod"/>
            </a:pPr>
            <a:endParaRPr lang="en-US" dirty="0" smtClean="0"/>
          </a:p>
          <a:p>
            <a:pPr marL="514350" indent="-514350">
              <a:buFont typeface="+mj-lt"/>
              <a:buAutoNum type="arabicPeriod"/>
            </a:pPr>
            <a:r>
              <a:rPr lang="en-US" dirty="0" smtClean="0"/>
              <a:t>Educator evaluation is part of a larger system that is aligned &amp; supportive</a:t>
            </a:r>
          </a:p>
          <a:p>
            <a:endParaRPr lang="en-US" dirty="0"/>
          </a:p>
        </p:txBody>
      </p:sp>
    </p:spTree>
    <p:extLst>
      <p:ext uri="{BB962C8B-B14F-4D97-AF65-F5344CB8AC3E}">
        <p14:creationId xmlns:p14="http://schemas.microsoft.com/office/powerpoint/2010/main" val="3349983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Evaluation System</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3208640204"/>
              </p:ext>
            </p:extLst>
          </p:nvPr>
        </p:nvGraphicFramePr>
        <p:xfrm>
          <a:off x="1942466" y="1871024"/>
          <a:ext cx="5251063" cy="3891777"/>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91437" y="1896025"/>
            <a:ext cx="1964012" cy="1708160"/>
          </a:xfrm>
          <a:prstGeom prst="rect">
            <a:avLst/>
          </a:prstGeom>
          <a:solidFill>
            <a:schemeClr val="accent1">
              <a:lumMod val="60000"/>
              <a:lumOff val="40000"/>
            </a:schemeClr>
          </a:solidFill>
          <a:ln>
            <a:solidFill>
              <a:schemeClr val="tx1"/>
            </a:solidFill>
          </a:ln>
          <a:effectLst/>
        </p:spPr>
        <p:txBody>
          <a:bodyPr wrap="square" anchor="b">
            <a:spAutoFit/>
          </a:bodyPr>
          <a:lstStyle/>
          <a:p>
            <a:pPr>
              <a:defRPr/>
            </a:pPr>
            <a:r>
              <a:rPr lang="en-US" sz="1050" b="1" dirty="0">
                <a:solidFill>
                  <a:srgbClr val="000000"/>
                </a:solidFill>
              </a:rPr>
              <a:t>Evaluated using: </a:t>
            </a:r>
          </a:p>
          <a:p>
            <a:pPr marL="228600" indent="-228600">
              <a:buFont typeface="Arial"/>
              <a:buChar char="•"/>
              <a:defRPr/>
            </a:pPr>
            <a:r>
              <a:rPr lang="en-US" sz="1050" dirty="0">
                <a:solidFill>
                  <a:srgbClr val="000000"/>
                </a:solidFill>
              </a:rPr>
              <a:t>O</a:t>
            </a:r>
            <a:r>
              <a:rPr lang="en-US" sz="1050" dirty="0" smtClean="0">
                <a:solidFill>
                  <a:srgbClr val="000000"/>
                </a:solidFill>
              </a:rPr>
              <a:t>bservations; and</a:t>
            </a:r>
          </a:p>
          <a:p>
            <a:pPr marL="228600" indent="-228600">
              <a:buFont typeface="Arial"/>
              <a:buChar char="•"/>
              <a:defRPr/>
            </a:pPr>
            <a:r>
              <a:rPr lang="en-US" sz="1050" dirty="0">
                <a:solidFill>
                  <a:srgbClr val="000000"/>
                </a:solidFill>
              </a:rPr>
              <a:t>A</a:t>
            </a:r>
            <a:r>
              <a:rPr lang="en-US" sz="1050" dirty="0" smtClean="0">
                <a:solidFill>
                  <a:srgbClr val="000000"/>
                </a:solidFill>
              </a:rPr>
              <a:t>t </a:t>
            </a:r>
            <a:r>
              <a:rPr lang="en-US" sz="1050" dirty="0">
                <a:solidFill>
                  <a:srgbClr val="000000"/>
                </a:solidFill>
              </a:rPr>
              <a:t>least one of the </a:t>
            </a:r>
            <a:r>
              <a:rPr lang="en-US" sz="1050" dirty="0" smtClean="0">
                <a:solidFill>
                  <a:srgbClr val="000000"/>
                </a:solidFill>
              </a:rPr>
              <a:t>following: student perception measures, peer feedback, </a:t>
            </a:r>
            <a:r>
              <a:rPr lang="en-US" sz="1050" dirty="0">
                <a:solidFill>
                  <a:srgbClr val="000000"/>
                </a:solidFill>
              </a:rPr>
              <a:t>parent/guardian feedback, or review of lesson plans/student work </a:t>
            </a:r>
            <a:r>
              <a:rPr lang="en-US" sz="1050" dirty="0" smtClean="0">
                <a:solidFill>
                  <a:srgbClr val="000000"/>
                </a:solidFill>
              </a:rPr>
              <a:t>samples. May </a:t>
            </a:r>
            <a:r>
              <a:rPr lang="en-US" sz="1050" dirty="0">
                <a:solidFill>
                  <a:srgbClr val="000000"/>
                </a:solidFill>
              </a:rPr>
              <a:t>include additional measures. </a:t>
            </a:r>
          </a:p>
        </p:txBody>
      </p:sp>
      <p:sp>
        <p:nvSpPr>
          <p:cNvPr id="6" name="TextBox 5"/>
          <p:cNvSpPr txBox="1"/>
          <p:nvPr/>
        </p:nvSpPr>
        <p:spPr>
          <a:xfrm>
            <a:off x="291437" y="5045949"/>
            <a:ext cx="2286000" cy="1061829"/>
          </a:xfrm>
          <a:prstGeom prst="rect">
            <a:avLst/>
          </a:prstGeom>
          <a:solidFill>
            <a:schemeClr val="accent1">
              <a:lumMod val="60000"/>
              <a:lumOff val="40000"/>
            </a:schemeClr>
          </a:solidFill>
          <a:ln>
            <a:solidFill>
              <a:schemeClr val="tx1"/>
            </a:solidFill>
          </a:ln>
          <a:effectLst/>
        </p:spPr>
        <p:txBody>
          <a:bodyPr>
            <a:spAutoFit/>
          </a:bodyPr>
          <a:lstStyle/>
          <a:p>
            <a:pPr>
              <a:defRPr/>
            </a:pPr>
            <a:r>
              <a:rPr lang="en-US" sz="1050" b="1" dirty="0">
                <a:solidFill>
                  <a:srgbClr val="000000"/>
                </a:solidFill>
              </a:rPr>
              <a:t>Quality Standards I-V:</a:t>
            </a:r>
          </a:p>
          <a:p>
            <a:pPr marL="285750" indent="-285750">
              <a:buFont typeface="+mj-lt"/>
              <a:buAutoNum type="romanUcPeriod"/>
              <a:defRPr/>
            </a:pPr>
            <a:r>
              <a:rPr lang="en-US" sz="1050" dirty="0" smtClean="0">
                <a:solidFill>
                  <a:srgbClr val="000000"/>
                </a:solidFill>
              </a:rPr>
              <a:t>Mastery </a:t>
            </a:r>
            <a:r>
              <a:rPr lang="en-US" sz="1050" dirty="0">
                <a:solidFill>
                  <a:srgbClr val="000000"/>
                </a:solidFill>
              </a:rPr>
              <a:t>of content</a:t>
            </a:r>
          </a:p>
          <a:p>
            <a:pPr marL="285750" indent="-285750">
              <a:buFont typeface="+mj-lt"/>
              <a:buAutoNum type="romanUcPeriod"/>
              <a:defRPr/>
            </a:pPr>
            <a:r>
              <a:rPr lang="en-US" sz="1050" dirty="0" smtClean="0">
                <a:solidFill>
                  <a:srgbClr val="000000"/>
                </a:solidFill>
              </a:rPr>
              <a:t>Establish </a:t>
            </a:r>
            <a:r>
              <a:rPr lang="en-US" sz="1050" dirty="0">
                <a:solidFill>
                  <a:srgbClr val="000000"/>
                </a:solidFill>
              </a:rPr>
              <a:t>learning environment</a:t>
            </a:r>
          </a:p>
          <a:p>
            <a:pPr marL="285750" indent="-285750">
              <a:buFont typeface="+mj-lt"/>
              <a:buAutoNum type="romanUcPeriod"/>
              <a:defRPr/>
            </a:pPr>
            <a:r>
              <a:rPr lang="en-US" sz="1050" dirty="0" smtClean="0">
                <a:solidFill>
                  <a:srgbClr val="000000"/>
                </a:solidFill>
              </a:rPr>
              <a:t>Facilitate </a:t>
            </a:r>
            <a:r>
              <a:rPr lang="en-US" sz="1050" dirty="0">
                <a:solidFill>
                  <a:srgbClr val="000000"/>
                </a:solidFill>
              </a:rPr>
              <a:t>learning</a:t>
            </a:r>
          </a:p>
          <a:p>
            <a:pPr marL="285750" indent="-285750">
              <a:buFont typeface="+mj-lt"/>
              <a:buAutoNum type="romanUcPeriod"/>
              <a:defRPr/>
            </a:pPr>
            <a:r>
              <a:rPr lang="en-US" sz="1050" dirty="0" smtClean="0">
                <a:solidFill>
                  <a:srgbClr val="000000"/>
                </a:solidFill>
              </a:rPr>
              <a:t>Reflect </a:t>
            </a:r>
            <a:r>
              <a:rPr lang="en-US" sz="1050" dirty="0">
                <a:solidFill>
                  <a:srgbClr val="000000"/>
                </a:solidFill>
              </a:rPr>
              <a:t>on </a:t>
            </a:r>
            <a:r>
              <a:rPr lang="en-US" sz="1050" dirty="0" smtClean="0">
                <a:solidFill>
                  <a:srgbClr val="000000"/>
                </a:solidFill>
              </a:rPr>
              <a:t>practice</a:t>
            </a:r>
          </a:p>
          <a:p>
            <a:pPr marL="285750" indent="-285750">
              <a:buFont typeface="+mj-lt"/>
              <a:buAutoNum type="romanUcPeriod"/>
              <a:defRPr/>
            </a:pPr>
            <a:r>
              <a:rPr lang="en-US" sz="1050" dirty="0" smtClean="0">
                <a:solidFill>
                  <a:srgbClr val="000000"/>
                </a:solidFill>
              </a:rPr>
              <a:t>Demonstrate </a:t>
            </a:r>
            <a:r>
              <a:rPr lang="en-US" sz="1050" dirty="0">
                <a:solidFill>
                  <a:srgbClr val="000000"/>
                </a:solidFill>
              </a:rPr>
              <a:t>leadership</a:t>
            </a:r>
          </a:p>
        </p:txBody>
      </p:sp>
      <p:sp>
        <p:nvSpPr>
          <p:cNvPr id="7" name="TextBox 6"/>
          <p:cNvSpPr txBox="1"/>
          <p:nvPr/>
        </p:nvSpPr>
        <p:spPr>
          <a:xfrm>
            <a:off x="6787958" y="1871024"/>
            <a:ext cx="2025137" cy="1546577"/>
          </a:xfrm>
          <a:prstGeom prst="rect">
            <a:avLst/>
          </a:prstGeom>
          <a:solidFill>
            <a:schemeClr val="accent1">
              <a:lumMod val="75000"/>
            </a:schemeClr>
          </a:solidFill>
          <a:ln>
            <a:solidFill>
              <a:schemeClr val="tx1"/>
            </a:solidFill>
          </a:ln>
          <a:effectLst/>
        </p:spPr>
        <p:txBody>
          <a:bodyPr wrap="square">
            <a:spAutoFit/>
          </a:bodyPr>
          <a:lstStyle/>
          <a:p>
            <a:pPr marL="0" lvl="1">
              <a:defRPr/>
            </a:pPr>
            <a:r>
              <a:rPr lang="en-US" sz="1050" b="1" dirty="0">
                <a:solidFill>
                  <a:srgbClr val="000000"/>
                </a:solidFill>
              </a:rPr>
              <a:t>Evaluated using</a:t>
            </a:r>
            <a:r>
              <a:rPr lang="en-US" sz="1050" b="1" dirty="0" smtClean="0">
                <a:solidFill>
                  <a:srgbClr val="000000"/>
                </a:solidFill>
              </a:rPr>
              <a:t>:</a:t>
            </a:r>
          </a:p>
          <a:p>
            <a:pPr marL="171450" indent="-171450">
              <a:buFont typeface="Arial"/>
              <a:buChar char="•"/>
              <a:defRPr/>
            </a:pPr>
            <a:r>
              <a:rPr lang="en-US" sz="1050" dirty="0" smtClean="0">
                <a:solidFill>
                  <a:srgbClr val="000000"/>
                </a:solidFill>
              </a:rPr>
              <a:t>A measure </a:t>
            </a:r>
            <a:r>
              <a:rPr lang="en-US" sz="1050" dirty="0">
                <a:solidFill>
                  <a:srgbClr val="000000"/>
                </a:solidFill>
              </a:rPr>
              <a:t>of individually-attributed </a:t>
            </a:r>
            <a:r>
              <a:rPr lang="en-US" sz="1050" dirty="0" smtClean="0">
                <a:solidFill>
                  <a:srgbClr val="000000"/>
                </a:solidFill>
              </a:rPr>
              <a:t>growth</a:t>
            </a:r>
            <a:endParaRPr lang="en-US" sz="1050" dirty="0">
              <a:solidFill>
                <a:srgbClr val="000000"/>
              </a:solidFill>
            </a:endParaRPr>
          </a:p>
          <a:p>
            <a:pPr marL="171450" indent="-171450">
              <a:buFont typeface="Arial"/>
              <a:buChar char="•"/>
              <a:defRPr/>
            </a:pPr>
            <a:r>
              <a:rPr lang="en-US" sz="1050" dirty="0" smtClean="0">
                <a:solidFill>
                  <a:srgbClr val="000000"/>
                </a:solidFill>
              </a:rPr>
              <a:t>A </a:t>
            </a:r>
            <a:r>
              <a:rPr lang="en-US" sz="1050" dirty="0">
                <a:solidFill>
                  <a:srgbClr val="000000"/>
                </a:solidFill>
              </a:rPr>
              <a:t>measure of collectively-attributed </a:t>
            </a:r>
            <a:r>
              <a:rPr lang="en-US" sz="1050" dirty="0" smtClean="0">
                <a:solidFill>
                  <a:srgbClr val="000000"/>
                </a:solidFill>
              </a:rPr>
              <a:t>growth</a:t>
            </a:r>
            <a:endParaRPr lang="en-US" sz="1050" dirty="0">
              <a:solidFill>
                <a:srgbClr val="000000"/>
              </a:solidFill>
            </a:endParaRPr>
          </a:p>
          <a:p>
            <a:pPr marL="171450" indent="-171450">
              <a:buFont typeface="Arial"/>
              <a:buChar char="•"/>
              <a:defRPr/>
            </a:pPr>
            <a:r>
              <a:rPr lang="en-US" sz="1050" dirty="0" smtClean="0">
                <a:solidFill>
                  <a:srgbClr val="000000"/>
                </a:solidFill>
              </a:rPr>
              <a:t>When </a:t>
            </a:r>
            <a:r>
              <a:rPr lang="en-US" sz="1050" dirty="0">
                <a:solidFill>
                  <a:srgbClr val="000000"/>
                </a:solidFill>
              </a:rPr>
              <a:t>available, statewide summative </a:t>
            </a:r>
            <a:r>
              <a:rPr lang="en-US" sz="1050" dirty="0" smtClean="0">
                <a:solidFill>
                  <a:srgbClr val="000000"/>
                </a:solidFill>
              </a:rPr>
              <a:t>assessments</a:t>
            </a:r>
            <a:endParaRPr lang="en-US" sz="1050" dirty="0">
              <a:solidFill>
                <a:srgbClr val="000000"/>
              </a:solidFill>
            </a:endParaRPr>
          </a:p>
          <a:p>
            <a:pPr marL="171450" indent="-171450">
              <a:buFont typeface="Arial"/>
              <a:buChar char="•"/>
              <a:defRPr/>
            </a:pPr>
            <a:r>
              <a:rPr lang="en-US" sz="1050" dirty="0" smtClean="0">
                <a:solidFill>
                  <a:srgbClr val="000000"/>
                </a:solidFill>
              </a:rPr>
              <a:t>Where </a:t>
            </a:r>
            <a:r>
              <a:rPr lang="en-US" sz="1050" dirty="0">
                <a:solidFill>
                  <a:srgbClr val="000000"/>
                </a:solidFill>
              </a:rPr>
              <a:t>applicable, Colorado Growth Model </a:t>
            </a:r>
            <a:r>
              <a:rPr lang="en-US" sz="1050" dirty="0" smtClean="0">
                <a:solidFill>
                  <a:srgbClr val="000000"/>
                </a:solidFill>
              </a:rPr>
              <a:t>data. </a:t>
            </a:r>
            <a:endParaRPr lang="en-US" sz="1050" dirty="0">
              <a:solidFill>
                <a:srgbClr val="000000"/>
              </a:solidFill>
            </a:endParaRPr>
          </a:p>
        </p:txBody>
      </p:sp>
      <p:sp>
        <p:nvSpPr>
          <p:cNvPr id="8" name="TextBox 7"/>
          <p:cNvSpPr txBox="1"/>
          <p:nvPr/>
        </p:nvSpPr>
        <p:spPr>
          <a:xfrm>
            <a:off x="6400800" y="5485802"/>
            <a:ext cx="2286000" cy="577081"/>
          </a:xfrm>
          <a:prstGeom prst="rect">
            <a:avLst/>
          </a:prstGeom>
          <a:solidFill>
            <a:schemeClr val="accent1">
              <a:lumMod val="75000"/>
            </a:schemeClr>
          </a:solidFill>
          <a:ln>
            <a:solidFill>
              <a:schemeClr val="tx1"/>
            </a:solidFill>
          </a:ln>
          <a:effectLst/>
        </p:spPr>
        <p:txBody>
          <a:bodyPr>
            <a:spAutoFit/>
          </a:bodyPr>
          <a:lstStyle/>
          <a:p>
            <a:pPr>
              <a:defRPr/>
            </a:pPr>
            <a:r>
              <a:rPr lang="en-US" sz="1050" b="1" dirty="0">
                <a:solidFill>
                  <a:srgbClr val="000000"/>
                </a:solidFill>
              </a:rPr>
              <a:t>Quality Standard </a:t>
            </a:r>
            <a:r>
              <a:rPr lang="en-US" sz="1050" b="1" dirty="0" smtClean="0">
                <a:solidFill>
                  <a:srgbClr val="000000"/>
                </a:solidFill>
              </a:rPr>
              <a:t>VI:</a:t>
            </a:r>
          </a:p>
          <a:p>
            <a:pPr marL="285750" indent="-285750">
              <a:buFont typeface="+mj-lt"/>
              <a:buAutoNum type="romanUcPeriod" startAt="6"/>
              <a:defRPr/>
            </a:pPr>
            <a:r>
              <a:rPr lang="en-US" sz="1050" dirty="0" smtClean="0">
                <a:solidFill>
                  <a:srgbClr val="000000"/>
                </a:solidFill>
              </a:rPr>
              <a:t>Responsibility </a:t>
            </a:r>
            <a:r>
              <a:rPr lang="en-US" sz="1050" dirty="0">
                <a:solidFill>
                  <a:srgbClr val="000000"/>
                </a:solidFill>
              </a:rPr>
              <a:t>for student academic growth</a:t>
            </a:r>
          </a:p>
        </p:txBody>
      </p:sp>
      <p:cxnSp>
        <p:nvCxnSpPr>
          <p:cNvPr id="9" name="Straight Arrow Connector 8"/>
          <p:cNvCxnSpPr/>
          <p:nvPr/>
        </p:nvCxnSpPr>
        <p:spPr>
          <a:xfrm>
            <a:off x="2337363" y="2123699"/>
            <a:ext cx="939215" cy="69367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V="1">
            <a:off x="2657550" y="4556882"/>
            <a:ext cx="619028" cy="92892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flipH="1">
            <a:off x="5816726" y="2422510"/>
            <a:ext cx="843158" cy="693671"/>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H="1" flipV="1">
            <a:off x="5816726" y="4482179"/>
            <a:ext cx="971230" cy="917779"/>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20812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Annual Evaluation Cycle</a:t>
            </a:r>
            <a:endParaRPr lang="en-US" dirty="0"/>
          </a:p>
        </p:txBody>
      </p:sp>
      <p:sp>
        <p:nvSpPr>
          <p:cNvPr id="3" name="Content Placeholder 2"/>
          <p:cNvSpPr>
            <a:spLocks noGrp="1"/>
          </p:cNvSpPr>
          <p:nvPr>
            <p:ph idx="1"/>
          </p:nvPr>
        </p:nvSpPr>
        <p:spPr>
          <a:xfrm>
            <a:off x="457200" y="1600200"/>
            <a:ext cx="8229600" cy="4735977"/>
          </a:xfrm>
        </p:spPr>
        <p:txBody>
          <a:bodyPr>
            <a:normAutofit fontScale="70000" lnSpcReduction="20000"/>
          </a:bodyPr>
          <a:lstStyle/>
          <a:p>
            <a:r>
              <a:rPr lang="en-US" dirty="0" smtClean="0"/>
              <a:t>Aligned with Article 6 of the SVVSD-SVVEA Agreement</a:t>
            </a:r>
          </a:p>
          <a:p>
            <a:pPr marL="0" indent="0">
              <a:buNone/>
            </a:pPr>
            <a:endParaRPr lang="en-US" dirty="0" smtClean="0"/>
          </a:p>
          <a:p>
            <a:r>
              <a:rPr lang="en-US" dirty="0" smtClean="0"/>
              <a:t>Regular conversations between the evaluator and teacher being evaluated – not a one-time event or observation</a:t>
            </a:r>
          </a:p>
          <a:p>
            <a:pPr marL="0" indent="0">
              <a:buNone/>
            </a:pPr>
            <a:endParaRPr lang="en-US" dirty="0" smtClean="0"/>
          </a:p>
          <a:p>
            <a:r>
              <a:rPr lang="en-US" dirty="0" smtClean="0"/>
              <a:t>The cycle includes, but is not limited to:</a:t>
            </a:r>
          </a:p>
          <a:p>
            <a:pPr lvl="1"/>
            <a:r>
              <a:rPr lang="en-US" dirty="0" smtClean="0"/>
              <a:t>annual orientation &amp; training to the system/tools</a:t>
            </a:r>
          </a:p>
          <a:p>
            <a:pPr lvl="1"/>
            <a:r>
              <a:rPr lang="en-US" dirty="0" smtClean="0"/>
              <a:t>educator self-assessment</a:t>
            </a:r>
          </a:p>
          <a:p>
            <a:pPr lvl="1"/>
            <a:r>
              <a:rPr lang="en-US" dirty="0"/>
              <a:t>e</a:t>
            </a:r>
            <a:r>
              <a:rPr lang="en-US" dirty="0" smtClean="0"/>
              <a:t>stablish measures of student learning &amp; professional growth goals</a:t>
            </a:r>
          </a:p>
          <a:p>
            <a:pPr lvl="1"/>
            <a:r>
              <a:rPr lang="en-US" dirty="0" smtClean="0"/>
              <a:t>mid-year review</a:t>
            </a:r>
          </a:p>
          <a:p>
            <a:pPr lvl="1"/>
            <a:r>
              <a:rPr lang="en-US" dirty="0"/>
              <a:t>i</a:t>
            </a:r>
            <a:r>
              <a:rPr lang="en-US" dirty="0" smtClean="0"/>
              <a:t>nitial end of the year review with professional practices ratings and employment recommendation</a:t>
            </a:r>
          </a:p>
          <a:p>
            <a:pPr lvl="1"/>
            <a:r>
              <a:rPr lang="en-US" dirty="0"/>
              <a:t>f</a:t>
            </a:r>
            <a:r>
              <a:rPr lang="en-US" dirty="0" smtClean="0"/>
              <a:t>inal end of the year review &amp; measures of student learning ratings and final overall rating</a:t>
            </a:r>
          </a:p>
          <a:p>
            <a:pPr lvl="1"/>
            <a:r>
              <a:rPr lang="en-US" dirty="0" smtClean="0"/>
              <a:t>goal-setting for the next school year</a:t>
            </a:r>
          </a:p>
        </p:txBody>
      </p:sp>
    </p:spTree>
    <p:extLst>
      <p:ext uri="{BB962C8B-B14F-4D97-AF65-F5344CB8AC3E}">
        <p14:creationId xmlns:p14="http://schemas.microsoft.com/office/powerpoint/2010/main" val="3402468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3026232888"/>
              </p:ext>
            </p:extLst>
          </p:nvPr>
        </p:nvGraphicFramePr>
        <p:xfrm>
          <a:off x="457200" y="540399"/>
          <a:ext cx="8229600" cy="5714718"/>
        </p:xfrm>
        <a:graphic>
          <a:graphicData uri="http://schemas.openxmlformats.org/drawingml/2006/table">
            <a:tbl>
              <a:tblPr firstRow="1" bandRow="1">
                <a:tableStyleId>{5C22544A-7EE6-4342-B048-85BDC9FD1C3A}</a:tableStyleId>
              </a:tblPr>
              <a:tblGrid>
                <a:gridCol w="2743200"/>
                <a:gridCol w="1731347"/>
                <a:gridCol w="3755053"/>
              </a:tblGrid>
              <a:tr h="502845">
                <a:tc>
                  <a:txBody>
                    <a:bodyPr/>
                    <a:lstStyle/>
                    <a:p>
                      <a:pPr algn="ctr"/>
                      <a:r>
                        <a:rPr lang="en-US" dirty="0" smtClean="0"/>
                        <a:t>Evaluation Component</a:t>
                      </a:r>
                      <a:endParaRPr lang="en-US" dirty="0"/>
                    </a:p>
                  </a:txBody>
                  <a:tcPr anchor="ctr"/>
                </a:tc>
                <a:tc>
                  <a:txBody>
                    <a:bodyPr/>
                    <a:lstStyle/>
                    <a:p>
                      <a:pPr algn="ctr"/>
                      <a:r>
                        <a:rPr lang="en-US" dirty="0" smtClean="0"/>
                        <a:t>Timeline</a:t>
                      </a:r>
                      <a:endParaRPr lang="en-US" dirty="0"/>
                    </a:p>
                  </a:txBody>
                  <a:tcPr anchor="ctr"/>
                </a:tc>
                <a:tc>
                  <a:txBody>
                    <a:bodyPr/>
                    <a:lstStyle/>
                    <a:p>
                      <a:pPr algn="ctr"/>
                      <a:r>
                        <a:rPr lang="en-US" dirty="0" smtClean="0"/>
                        <a:t>Action</a:t>
                      </a:r>
                      <a:endParaRPr lang="en-US" dirty="0"/>
                    </a:p>
                  </a:txBody>
                  <a:tcPr anchor="ctr"/>
                </a:tc>
              </a:tr>
              <a:tr h="1662487">
                <a:tc>
                  <a:txBody>
                    <a:bodyPr/>
                    <a:lstStyle/>
                    <a:p>
                      <a:pPr algn="l"/>
                      <a:r>
                        <a:rPr lang="en-US" sz="1400" b="1" dirty="0" smtClean="0"/>
                        <a:t>Step 1 – Orientation &amp; Training</a:t>
                      </a:r>
                    </a:p>
                  </a:txBody>
                  <a:tcPr anchor="ctr"/>
                </a:tc>
                <a:tc>
                  <a:txBody>
                    <a:bodyPr/>
                    <a:lstStyle/>
                    <a:p>
                      <a:pPr algn="ctr"/>
                      <a:r>
                        <a:rPr lang="en-US" sz="1200" dirty="0" smtClean="0"/>
                        <a:t>By September 10</a:t>
                      </a:r>
                      <a:endParaRPr lang="en-US" sz="1200" dirty="0"/>
                    </a:p>
                  </a:txBody>
                  <a:tcPr anchor="ctr"/>
                </a:tc>
                <a:tc>
                  <a:txBody>
                    <a:bodyPr/>
                    <a:lstStyle/>
                    <a:p>
                      <a:pPr marL="171450" indent="-171450" algn="l">
                        <a:buFont typeface="Arial"/>
                        <a:buChar char="•"/>
                      </a:pPr>
                      <a:r>
                        <a:rPr lang="en-US" sz="1000" kern="1200" dirty="0" smtClean="0">
                          <a:solidFill>
                            <a:schemeClr val="dk1"/>
                          </a:solidFill>
                          <a:effectLst/>
                          <a:latin typeface="+mn-lt"/>
                          <a:ea typeface="+mn-ea"/>
                          <a:cs typeface="+mn-cs"/>
                        </a:rPr>
                        <a:t>assigned evaluator/administrator meeting with the teachers being evaluated</a:t>
                      </a:r>
                    </a:p>
                    <a:p>
                      <a:pPr marL="171450" indent="-171450" algn="l">
                        <a:buFont typeface="Arial"/>
                        <a:buChar char="•"/>
                      </a:pPr>
                      <a:r>
                        <a:rPr lang="en-US" sz="1000" kern="1200" dirty="0" smtClean="0">
                          <a:solidFill>
                            <a:schemeClr val="dk1"/>
                          </a:solidFill>
                          <a:effectLst/>
                          <a:latin typeface="+mn-lt"/>
                          <a:ea typeface="+mn-ea"/>
                          <a:cs typeface="+mn-cs"/>
                        </a:rPr>
                        <a:t>explain the supervision and evaluation process</a:t>
                      </a:r>
                    </a:p>
                    <a:p>
                      <a:pPr marL="171450" indent="-171450" algn="l">
                        <a:buFont typeface="Arial"/>
                        <a:buChar char="•"/>
                      </a:pPr>
                      <a:r>
                        <a:rPr lang="en-US" sz="1000" kern="1200" dirty="0" smtClean="0">
                          <a:solidFill>
                            <a:schemeClr val="dk1"/>
                          </a:solidFill>
                          <a:effectLst/>
                          <a:latin typeface="+mn-lt"/>
                          <a:ea typeface="+mn-ea"/>
                          <a:cs typeface="+mn-cs"/>
                        </a:rPr>
                        <a:t>review of the required steps, timeline for completion and an overview of the online management system</a:t>
                      </a:r>
                    </a:p>
                    <a:p>
                      <a:pPr marL="171450" indent="-171450" algn="l">
                        <a:buFont typeface="Arial"/>
                        <a:buChar char="•"/>
                      </a:pPr>
                      <a:r>
                        <a:rPr lang="en-US" sz="1000" kern="1200" dirty="0" smtClean="0">
                          <a:solidFill>
                            <a:schemeClr val="dk1"/>
                          </a:solidFill>
                          <a:effectLst/>
                          <a:latin typeface="+mn-lt"/>
                          <a:ea typeface="+mn-ea"/>
                          <a:cs typeface="+mn-cs"/>
                        </a:rPr>
                        <a:t>copy of the specific rubric</a:t>
                      </a:r>
                    </a:p>
                    <a:p>
                      <a:pPr marL="171450" indent="-171450" algn="l">
                        <a:buFont typeface="Arial"/>
                        <a:buChar char="•"/>
                      </a:pPr>
                      <a:r>
                        <a:rPr lang="en-US" sz="1000" kern="1200" dirty="0" smtClean="0">
                          <a:solidFill>
                            <a:schemeClr val="dk1"/>
                          </a:solidFill>
                          <a:effectLst/>
                          <a:latin typeface="+mn-lt"/>
                          <a:ea typeface="+mn-ea"/>
                          <a:cs typeface="+mn-cs"/>
                        </a:rPr>
                        <a:t>data collection sources</a:t>
                      </a:r>
                      <a:r>
                        <a:rPr lang="en-US" sz="1000" kern="1200" baseline="0" dirty="0" smtClean="0">
                          <a:solidFill>
                            <a:schemeClr val="dk1"/>
                          </a:solidFill>
                          <a:effectLst/>
                          <a:latin typeface="+mn-lt"/>
                          <a:ea typeface="+mn-ea"/>
                          <a:cs typeface="+mn-cs"/>
                        </a:rPr>
                        <a:t> </a:t>
                      </a:r>
                      <a:r>
                        <a:rPr lang="en-US" sz="1000" kern="1200" dirty="0" smtClean="0">
                          <a:solidFill>
                            <a:schemeClr val="dk1"/>
                          </a:solidFill>
                          <a:effectLst/>
                          <a:latin typeface="+mn-lt"/>
                          <a:ea typeface="+mn-ea"/>
                          <a:cs typeface="+mn-cs"/>
                        </a:rPr>
                        <a:t>identified</a:t>
                      </a:r>
                    </a:p>
                    <a:p>
                      <a:pPr marL="171450" indent="-171450" algn="l">
                        <a:buFont typeface="Arial"/>
                        <a:buChar char="•"/>
                      </a:pPr>
                      <a:r>
                        <a:rPr lang="en-US" sz="1000" kern="1200" dirty="0" smtClean="0">
                          <a:solidFill>
                            <a:schemeClr val="dk1"/>
                          </a:solidFill>
                          <a:effectLst/>
                          <a:latin typeface="+mn-lt"/>
                          <a:ea typeface="+mn-ea"/>
                          <a:cs typeface="+mn-cs"/>
                        </a:rPr>
                        <a:t>guidance on the development and recording of individual Measures of Student Learning (MSLs)</a:t>
                      </a:r>
                    </a:p>
                    <a:p>
                      <a:pPr marL="171450" indent="-171450" algn="l">
                        <a:buFont typeface="Arial"/>
                        <a:buChar char="•"/>
                      </a:pPr>
                      <a:r>
                        <a:rPr lang="en-US" sz="1000" kern="1200" dirty="0" smtClean="0">
                          <a:solidFill>
                            <a:schemeClr val="dk1"/>
                          </a:solidFill>
                          <a:effectLst/>
                          <a:latin typeface="+mn-lt"/>
                          <a:ea typeface="+mn-ea"/>
                          <a:cs typeface="+mn-cs"/>
                        </a:rPr>
                        <a:t>attendance and participation at this meeting will be documented</a:t>
                      </a:r>
                      <a:r>
                        <a:rPr lang="en-US" sz="1000" dirty="0" smtClean="0">
                          <a:effectLst/>
                        </a:rPr>
                        <a:t> </a:t>
                      </a:r>
                      <a:endParaRPr lang="en-US" sz="1000" dirty="0"/>
                    </a:p>
                  </a:txBody>
                  <a:tcPr/>
                </a:tc>
              </a:tr>
              <a:tr h="600826">
                <a:tc>
                  <a:txBody>
                    <a:bodyPr/>
                    <a:lstStyle/>
                    <a:p>
                      <a:pPr algn="l"/>
                      <a:r>
                        <a:rPr lang="en-US" sz="1400" b="1" dirty="0" smtClean="0"/>
                        <a:t>Step 2 – Self</a:t>
                      </a:r>
                      <a:r>
                        <a:rPr lang="en-US" sz="1400" b="1" baseline="0" dirty="0" smtClean="0"/>
                        <a:t> Assessment</a:t>
                      </a:r>
                      <a:endParaRPr lang="en-US" sz="1400" b="1" dirty="0"/>
                    </a:p>
                  </a:txBody>
                  <a:tcPr anchor="ctr"/>
                </a:tc>
                <a:tc>
                  <a:txBody>
                    <a:bodyPr/>
                    <a:lstStyle/>
                    <a:p>
                      <a:pPr algn="ctr"/>
                      <a:r>
                        <a:rPr lang="en-US" sz="1200" dirty="0" smtClean="0"/>
                        <a:t>By September 15</a:t>
                      </a:r>
                      <a:endParaRPr lang="en-US" sz="1200" dirty="0"/>
                    </a:p>
                  </a:txBody>
                  <a:tcPr anchor="ctr"/>
                </a:tc>
                <a:tc>
                  <a:txBody>
                    <a:bodyPr/>
                    <a:lstStyle/>
                    <a:p>
                      <a:pPr marL="171450" indent="-171450" algn="l">
                        <a:buFont typeface="Arial"/>
                        <a:buChar char="•"/>
                      </a:pPr>
                      <a:r>
                        <a:rPr lang="en-US" sz="1000" baseline="0" dirty="0" smtClean="0"/>
                        <a:t>licensed staff member completes self-assessment using on-line management system</a:t>
                      </a:r>
                    </a:p>
                  </a:txBody>
                  <a:tcPr/>
                </a:tc>
              </a:tr>
              <a:tr h="407779">
                <a:tc rowSpan="2">
                  <a:txBody>
                    <a:bodyPr/>
                    <a:lstStyle/>
                    <a:p>
                      <a:pPr algn="l"/>
                      <a:r>
                        <a:rPr lang="en-US" sz="1400" b="1" dirty="0" smtClean="0"/>
                        <a:t>Step 3 – Measures of Student</a:t>
                      </a:r>
                      <a:r>
                        <a:rPr lang="en-US" sz="1400" b="1" baseline="0" dirty="0" smtClean="0"/>
                        <a:t> Learning (MSLs) &amp; Professional Growth Goals</a:t>
                      </a:r>
                      <a:endParaRPr lang="en-US" sz="1400" b="1" dirty="0"/>
                    </a:p>
                  </a:txBody>
                  <a:tcPr anchor="ctr"/>
                </a:tc>
                <a:tc>
                  <a:txBody>
                    <a:bodyPr/>
                    <a:lstStyle/>
                    <a:p>
                      <a:pPr algn="ctr"/>
                      <a:r>
                        <a:rPr lang="en-US" sz="1200" dirty="0" smtClean="0"/>
                        <a:t>By October 15</a:t>
                      </a:r>
                      <a:endParaRPr lang="en-US" sz="1200" dirty="0"/>
                    </a:p>
                  </a:txBody>
                  <a:tcPr anchor="ctr"/>
                </a:tc>
                <a:tc>
                  <a:txBody>
                    <a:bodyPr/>
                    <a:lstStyle/>
                    <a:p>
                      <a:pPr marL="171450" indent="-171450" algn="l">
                        <a:buFont typeface="Arial"/>
                        <a:buChar char="•"/>
                      </a:pPr>
                      <a:r>
                        <a:rPr lang="en-US" sz="1000" dirty="0" smtClean="0"/>
                        <a:t>licensed</a:t>
                      </a:r>
                      <a:r>
                        <a:rPr lang="en-US" sz="1000" baseline="0" dirty="0" smtClean="0"/>
                        <a:t> staff member submits proposed MSLs &amp; Professional Growth Goals to evaluator</a:t>
                      </a:r>
                      <a:endParaRPr lang="en-US" sz="1000" dirty="0" smtClean="0"/>
                    </a:p>
                  </a:txBody>
                  <a:tcPr/>
                </a:tc>
              </a:tr>
              <a:tr h="721456">
                <a:tc vMerge="1">
                  <a:txBody>
                    <a:bodyPr/>
                    <a:lstStyle/>
                    <a:p>
                      <a:endParaRPr lang="en-US"/>
                    </a:p>
                  </a:txBody>
                  <a:tcPr/>
                </a:tc>
                <a:tc>
                  <a:txBody>
                    <a:bodyPr/>
                    <a:lstStyle/>
                    <a:p>
                      <a:pPr algn="ctr"/>
                      <a:r>
                        <a:rPr lang="en-US" sz="1200" dirty="0" smtClean="0"/>
                        <a:t>By October 31</a:t>
                      </a:r>
                      <a:endParaRPr lang="en-US" sz="1200" dirty="0"/>
                    </a:p>
                  </a:txBody>
                  <a:tcPr anchor="ctr"/>
                </a:tc>
                <a:tc>
                  <a:txBody>
                    <a:bodyPr/>
                    <a:lstStyle/>
                    <a:p>
                      <a:pPr marL="171450" indent="-171450" algn="l">
                        <a:buFont typeface="Arial"/>
                        <a:buChar char="•"/>
                      </a:pPr>
                      <a:r>
                        <a:rPr lang="en-US" sz="1000" dirty="0" smtClean="0"/>
                        <a:t>evaluator reviews &amp; approves proposed</a:t>
                      </a:r>
                      <a:r>
                        <a:rPr lang="en-US" sz="1000" baseline="0" dirty="0" smtClean="0"/>
                        <a:t> MSLs &amp; Professional Growth Plan; or,</a:t>
                      </a:r>
                    </a:p>
                    <a:p>
                      <a:pPr marL="171450" indent="-171450" algn="l">
                        <a:buFont typeface="Arial"/>
                        <a:buChar char="•"/>
                      </a:pPr>
                      <a:r>
                        <a:rPr lang="en-US" sz="1000" baseline="0" dirty="0" smtClean="0"/>
                        <a:t>meets with licensed staff member to revise and approve MSLs &amp; Professional Growth Plan</a:t>
                      </a:r>
                      <a:endParaRPr lang="en-US" sz="1000" dirty="0" smtClean="0"/>
                    </a:p>
                  </a:txBody>
                  <a:tcPr/>
                </a:tc>
              </a:tr>
              <a:tr h="1819325">
                <a:tc>
                  <a:txBody>
                    <a:bodyPr/>
                    <a:lstStyle/>
                    <a:p>
                      <a:pPr algn="l"/>
                      <a:r>
                        <a:rPr lang="en-US" sz="1400" b="1" dirty="0" smtClean="0"/>
                        <a:t>Step 4 – Walk-throughs &amp; Observations</a:t>
                      </a:r>
                      <a:endParaRPr lang="en-US" sz="1400" b="1" dirty="0"/>
                    </a:p>
                  </a:txBody>
                  <a:tcPr anchor="ctr"/>
                </a:tc>
                <a:tc>
                  <a:txBody>
                    <a:bodyPr/>
                    <a:lstStyle/>
                    <a:p>
                      <a:pPr algn="ctr"/>
                      <a:r>
                        <a:rPr lang="en-US" sz="1200" dirty="0" smtClean="0"/>
                        <a:t>On-going</a:t>
                      </a:r>
                      <a:endParaRPr lang="en-US" sz="1200" dirty="0"/>
                    </a:p>
                  </a:txBody>
                  <a:tcPr anchor="ctr"/>
                </a:tc>
                <a:tc>
                  <a:txBody>
                    <a:bodyPr/>
                    <a:lstStyle/>
                    <a:p>
                      <a:pPr marL="171450" indent="-171450" algn="l">
                        <a:buFont typeface="Arial"/>
                        <a:buChar char="•"/>
                      </a:pPr>
                      <a:r>
                        <a:rPr lang="en-US" sz="1000" dirty="0" smtClean="0"/>
                        <a:t>on-going data collection</a:t>
                      </a:r>
                      <a:r>
                        <a:rPr lang="en-US" sz="1000" baseline="0" dirty="0" smtClean="0"/>
                        <a:t> including </a:t>
                      </a:r>
                      <a:r>
                        <a:rPr lang="en-US" sz="1000" dirty="0" smtClean="0"/>
                        <a:t>artifacts &amp; multiple data sources through formal and informal observations</a:t>
                      </a:r>
                    </a:p>
                    <a:p>
                      <a:pPr marL="171450" indent="-171450" algn="l">
                        <a:buFont typeface="Arial"/>
                        <a:buChar char="•"/>
                      </a:pPr>
                      <a:r>
                        <a:rPr lang="en-US" sz="1000" dirty="0" smtClean="0"/>
                        <a:t>on-going conversations between evaluator and</a:t>
                      </a:r>
                      <a:r>
                        <a:rPr lang="en-US" sz="1000" baseline="0" dirty="0" smtClean="0"/>
                        <a:t> licensed staff being evaluated</a:t>
                      </a:r>
                      <a:endParaRPr lang="en-US" sz="1000" dirty="0" smtClean="0"/>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000" dirty="0" smtClean="0"/>
                        <a:t>formal observations – at least 20 minutes with notice and</a:t>
                      </a:r>
                      <a:r>
                        <a:rPr lang="en-US" sz="1000" baseline="0" dirty="0" smtClean="0"/>
                        <a:t> follow-up documentation and face-to-face conference (one required for non-probationary staff &amp; two required for probationary staff with one required prior to mid-year review)</a:t>
                      </a:r>
                      <a:endParaRPr lang="en-US" sz="1000" dirty="0" smtClean="0"/>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000" dirty="0" smtClean="0"/>
                        <a:t>informal observations/walk-throughs</a:t>
                      </a:r>
                      <a:r>
                        <a:rPr lang="en-US" sz="1000" baseline="0" dirty="0" smtClean="0"/>
                        <a:t> – f</a:t>
                      </a:r>
                      <a:r>
                        <a:rPr lang="en-US" sz="1000" dirty="0" smtClean="0"/>
                        <a:t>ocused classroom visits</a:t>
                      </a:r>
                      <a:r>
                        <a:rPr lang="en-US" sz="1000" baseline="0" dirty="0" smtClean="0"/>
                        <a:t> for brief periods of time supported by follow-up documentation (optional)</a:t>
                      </a:r>
                    </a:p>
                  </a:txBody>
                  <a:tcPr/>
                </a:tc>
              </a:tr>
            </a:tbl>
          </a:graphicData>
        </a:graphic>
      </p:graphicFrame>
    </p:spTree>
    <p:extLst>
      <p:ext uri="{BB962C8B-B14F-4D97-AF65-F5344CB8AC3E}">
        <p14:creationId xmlns:p14="http://schemas.microsoft.com/office/powerpoint/2010/main" val="1721602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2482945412"/>
              </p:ext>
            </p:extLst>
          </p:nvPr>
        </p:nvGraphicFramePr>
        <p:xfrm>
          <a:off x="457200" y="335805"/>
          <a:ext cx="8229600" cy="6253176"/>
        </p:xfrm>
        <a:graphic>
          <a:graphicData uri="http://schemas.openxmlformats.org/drawingml/2006/table">
            <a:tbl>
              <a:tblPr firstRow="1" bandRow="1">
                <a:tableStyleId>{5C22544A-7EE6-4342-B048-85BDC9FD1C3A}</a:tableStyleId>
              </a:tblPr>
              <a:tblGrid>
                <a:gridCol w="2743200"/>
                <a:gridCol w="1731347"/>
                <a:gridCol w="3755053"/>
              </a:tblGrid>
              <a:tr h="554783">
                <a:tc>
                  <a:txBody>
                    <a:bodyPr/>
                    <a:lstStyle/>
                    <a:p>
                      <a:pPr algn="ctr"/>
                      <a:r>
                        <a:rPr lang="en-US" dirty="0" smtClean="0"/>
                        <a:t>Evaluation Component</a:t>
                      </a:r>
                      <a:endParaRPr lang="en-US" dirty="0"/>
                    </a:p>
                  </a:txBody>
                  <a:tcPr anchor="ctr"/>
                </a:tc>
                <a:tc>
                  <a:txBody>
                    <a:bodyPr/>
                    <a:lstStyle/>
                    <a:p>
                      <a:pPr algn="ctr"/>
                      <a:r>
                        <a:rPr lang="en-US" dirty="0" smtClean="0"/>
                        <a:t>Timeline</a:t>
                      </a:r>
                      <a:endParaRPr lang="en-US" dirty="0"/>
                    </a:p>
                  </a:txBody>
                  <a:tcPr anchor="ctr"/>
                </a:tc>
                <a:tc>
                  <a:txBody>
                    <a:bodyPr/>
                    <a:lstStyle/>
                    <a:p>
                      <a:pPr algn="ctr"/>
                      <a:r>
                        <a:rPr lang="en-US" dirty="0" smtClean="0"/>
                        <a:t>Action</a:t>
                      </a:r>
                      <a:endParaRPr lang="en-US" dirty="0"/>
                    </a:p>
                  </a:txBody>
                  <a:tcPr anchor="ctr"/>
                </a:tc>
              </a:tr>
              <a:tr h="1346748">
                <a:tc>
                  <a:txBody>
                    <a:bodyPr/>
                    <a:lstStyle/>
                    <a:p>
                      <a:pPr algn="l"/>
                      <a:r>
                        <a:rPr lang="en-US" sz="1400" b="1" dirty="0" smtClean="0"/>
                        <a:t>Step 5 –</a:t>
                      </a:r>
                      <a:r>
                        <a:rPr lang="en-US" sz="1400" b="1" baseline="0" dirty="0" smtClean="0"/>
                        <a:t> </a:t>
                      </a:r>
                      <a:r>
                        <a:rPr lang="en-US" sz="1400" b="1" dirty="0" smtClean="0"/>
                        <a:t>Mid</a:t>
                      </a:r>
                      <a:r>
                        <a:rPr lang="en-US" sz="1400" b="1" baseline="0" dirty="0" smtClean="0"/>
                        <a:t> </a:t>
                      </a:r>
                      <a:r>
                        <a:rPr lang="en-US" sz="1400" b="1" dirty="0" smtClean="0"/>
                        <a:t>Year Review</a:t>
                      </a:r>
                      <a:endParaRPr lang="en-US" sz="1400" b="1" dirty="0"/>
                    </a:p>
                  </a:txBody>
                  <a:tcPr anchor="ctr"/>
                </a:tc>
                <a:tc>
                  <a:txBody>
                    <a:bodyPr/>
                    <a:lstStyle/>
                    <a:p>
                      <a:pPr algn="ctr"/>
                      <a:r>
                        <a:rPr lang="en-US" sz="1200" dirty="0" smtClean="0"/>
                        <a:t>By January 31</a:t>
                      </a:r>
                      <a:endParaRPr lang="en-US" sz="1200" dirty="0"/>
                    </a:p>
                  </a:txBody>
                  <a:tcPr anchor="ctr"/>
                </a:tc>
                <a:tc>
                  <a:txBody>
                    <a:bodyPr/>
                    <a:lstStyle/>
                    <a:p>
                      <a:pPr marL="171450" indent="-171450" algn="l">
                        <a:buFont typeface="Arial"/>
                        <a:buChar char="•"/>
                      </a:pPr>
                      <a:r>
                        <a:rPr lang="en-US" sz="1000" kern="1200" dirty="0" smtClean="0">
                          <a:solidFill>
                            <a:schemeClr val="dk1"/>
                          </a:solidFill>
                          <a:effectLst/>
                          <a:latin typeface="+mn-lt"/>
                          <a:ea typeface="+mn-ea"/>
                          <a:cs typeface="+mn-cs"/>
                        </a:rPr>
                        <a:t>evaluator &amp; licensed</a:t>
                      </a:r>
                      <a:r>
                        <a:rPr lang="en-US" sz="1000" kern="1200" baseline="0" dirty="0" smtClean="0">
                          <a:solidFill>
                            <a:schemeClr val="dk1"/>
                          </a:solidFill>
                          <a:effectLst/>
                          <a:latin typeface="+mn-lt"/>
                          <a:ea typeface="+mn-ea"/>
                          <a:cs typeface="+mn-cs"/>
                        </a:rPr>
                        <a:t> staff member</a:t>
                      </a:r>
                      <a:r>
                        <a:rPr lang="en-US" sz="1000" kern="1200" dirty="0" smtClean="0">
                          <a:solidFill>
                            <a:schemeClr val="dk1"/>
                          </a:solidFill>
                          <a:effectLst/>
                          <a:latin typeface="+mn-lt"/>
                          <a:ea typeface="+mn-ea"/>
                          <a:cs typeface="+mn-cs"/>
                        </a:rPr>
                        <a:t> meeting</a:t>
                      </a:r>
                    </a:p>
                    <a:p>
                      <a:pPr marL="171450" indent="-171450" algn="l">
                        <a:buFont typeface="Arial"/>
                        <a:buChar char="•"/>
                      </a:pPr>
                      <a:r>
                        <a:rPr lang="en-US" sz="1000" kern="1200" dirty="0" smtClean="0">
                          <a:solidFill>
                            <a:schemeClr val="dk1"/>
                          </a:solidFill>
                          <a:effectLst/>
                          <a:latin typeface="+mn-lt"/>
                          <a:ea typeface="+mn-ea"/>
                          <a:cs typeface="+mn-cs"/>
                        </a:rPr>
                        <a:t>provide evidence/artifacts of progress towards professional growth goals and the individual classroom growth Measures of Student Learning (MSLs)</a:t>
                      </a:r>
                    </a:p>
                    <a:p>
                      <a:pPr marL="171450" indent="-171450" algn="l">
                        <a:buFont typeface="Arial"/>
                        <a:buChar char="•"/>
                      </a:pPr>
                      <a:r>
                        <a:rPr lang="en-US" sz="1000" kern="1200" dirty="0" smtClean="0">
                          <a:solidFill>
                            <a:schemeClr val="dk1"/>
                          </a:solidFill>
                          <a:effectLst/>
                          <a:latin typeface="+mn-lt"/>
                          <a:ea typeface="+mn-ea"/>
                          <a:cs typeface="+mn-cs"/>
                        </a:rPr>
                        <a:t>share</a:t>
                      </a:r>
                      <a:r>
                        <a:rPr lang="en-US" sz="1000" kern="1200" baseline="0" dirty="0" smtClean="0">
                          <a:solidFill>
                            <a:schemeClr val="dk1"/>
                          </a:solidFill>
                          <a:effectLst/>
                          <a:latin typeface="+mn-lt"/>
                          <a:ea typeface="+mn-ea"/>
                          <a:cs typeface="+mn-cs"/>
                        </a:rPr>
                        <a:t>  &amp; discuss any </a:t>
                      </a:r>
                      <a:r>
                        <a:rPr lang="en-US" sz="1000" kern="1200" dirty="0" smtClean="0">
                          <a:solidFill>
                            <a:schemeClr val="dk1"/>
                          </a:solidFill>
                          <a:effectLst/>
                          <a:latin typeface="+mn-lt"/>
                          <a:ea typeface="+mn-ea"/>
                          <a:cs typeface="+mn-cs"/>
                        </a:rPr>
                        <a:t>evaluator concerns and specific suggestions for improvement</a:t>
                      </a:r>
                    </a:p>
                    <a:p>
                      <a:pPr marL="171450" indent="-171450" algn="l">
                        <a:buFont typeface="Arial"/>
                        <a:buChar char="•"/>
                      </a:pPr>
                      <a:r>
                        <a:rPr lang="en-US" sz="1000" kern="1200" dirty="0" smtClean="0">
                          <a:solidFill>
                            <a:schemeClr val="dk1"/>
                          </a:solidFill>
                          <a:effectLst/>
                          <a:latin typeface="+mn-lt"/>
                          <a:ea typeface="+mn-ea"/>
                          <a:cs typeface="+mn-cs"/>
                        </a:rPr>
                        <a:t>current performance overview &amp; copy of the mid-year ratings on the professional</a:t>
                      </a:r>
                      <a:r>
                        <a:rPr lang="en-US" sz="1000" kern="1200" baseline="0" dirty="0" smtClean="0">
                          <a:solidFill>
                            <a:schemeClr val="dk1"/>
                          </a:solidFill>
                          <a:effectLst/>
                          <a:latin typeface="+mn-lt"/>
                          <a:ea typeface="+mn-ea"/>
                          <a:cs typeface="+mn-cs"/>
                        </a:rPr>
                        <a:t> practices rubric</a:t>
                      </a:r>
                      <a:endParaRPr lang="en-US" sz="1000" dirty="0"/>
                    </a:p>
                  </a:txBody>
                  <a:tcPr/>
                </a:tc>
              </a:tr>
              <a:tr h="1971349">
                <a:tc>
                  <a:txBody>
                    <a:bodyPr/>
                    <a:lstStyle/>
                    <a:p>
                      <a:pPr algn="l"/>
                      <a:r>
                        <a:rPr lang="en-US" sz="1400" b="1" dirty="0" smtClean="0"/>
                        <a:t>Step 6 – Walk-throughs &amp; Observations</a:t>
                      </a:r>
                      <a:endParaRPr lang="en-US" sz="1400" b="1" dirty="0"/>
                    </a:p>
                  </a:txBody>
                  <a:tcPr anchor="ctr"/>
                </a:tc>
                <a:tc>
                  <a:txBody>
                    <a:bodyPr/>
                    <a:lstStyle/>
                    <a:p>
                      <a:pPr algn="ctr"/>
                      <a:r>
                        <a:rPr lang="en-US" sz="1200" dirty="0" smtClean="0"/>
                        <a:t>On-going</a:t>
                      </a:r>
                      <a:endParaRPr lang="en-US" sz="1200" dirty="0"/>
                    </a:p>
                  </a:txBody>
                  <a:tcPr anchor="ctr"/>
                </a:tc>
                <a:tc>
                  <a:txBody>
                    <a:bodyPr/>
                    <a:lstStyle/>
                    <a:p>
                      <a:pPr marL="171450" indent="-171450" algn="l">
                        <a:buFont typeface="Arial"/>
                        <a:buChar char="•"/>
                      </a:pPr>
                      <a:r>
                        <a:rPr lang="en-US" sz="1000" dirty="0" smtClean="0"/>
                        <a:t>on-going data collection</a:t>
                      </a:r>
                      <a:r>
                        <a:rPr lang="en-US" sz="1000" baseline="0" dirty="0" smtClean="0"/>
                        <a:t> including </a:t>
                      </a:r>
                      <a:r>
                        <a:rPr lang="en-US" sz="1000" dirty="0" smtClean="0"/>
                        <a:t>artifacts &amp; multiple data sources through formal and informal observations</a:t>
                      </a:r>
                    </a:p>
                    <a:p>
                      <a:pPr marL="171450" indent="-171450" algn="l">
                        <a:buFont typeface="Arial"/>
                        <a:buChar char="•"/>
                      </a:pPr>
                      <a:r>
                        <a:rPr lang="en-US" sz="1000" dirty="0" smtClean="0"/>
                        <a:t>on-going conversations between evaluator and</a:t>
                      </a:r>
                      <a:r>
                        <a:rPr lang="en-US" sz="1000" baseline="0" dirty="0" smtClean="0"/>
                        <a:t> licensed staff being evaluated</a:t>
                      </a:r>
                      <a:endParaRPr lang="en-US" sz="1000" dirty="0" smtClean="0"/>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000" dirty="0" smtClean="0"/>
                        <a:t>formal observations – at least 20 minutes with notice and</a:t>
                      </a:r>
                      <a:r>
                        <a:rPr lang="en-US" sz="1000" baseline="0" dirty="0" smtClean="0"/>
                        <a:t> follow-up documentation and face-to-face conference (one required for non-probationary staff prior to mid-year review &amp; two required for probationary staff with one required prior to and one required after mid-year review)</a:t>
                      </a:r>
                      <a:endParaRPr lang="en-US" sz="1000" dirty="0" smtClean="0"/>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sz="1000" dirty="0" smtClean="0"/>
                        <a:t>informal observations/walk-throughs</a:t>
                      </a:r>
                      <a:r>
                        <a:rPr lang="en-US" sz="1000" baseline="0" dirty="0" smtClean="0"/>
                        <a:t> – f</a:t>
                      </a:r>
                      <a:r>
                        <a:rPr lang="en-US" sz="1000" dirty="0" smtClean="0"/>
                        <a:t>ocused classroom visits</a:t>
                      </a:r>
                      <a:r>
                        <a:rPr lang="en-US" sz="1000" baseline="0" dirty="0" smtClean="0"/>
                        <a:t> for brief periods of time supported by follow-up documentation (optional)</a:t>
                      </a:r>
                    </a:p>
                  </a:txBody>
                  <a:tcPr/>
                </a:tc>
              </a:tr>
              <a:tr h="1190148">
                <a:tc>
                  <a:txBody>
                    <a:bodyPr/>
                    <a:lstStyle/>
                    <a:p>
                      <a:pPr algn="l"/>
                      <a:r>
                        <a:rPr lang="en-US" sz="1400" b="1" dirty="0" smtClean="0"/>
                        <a:t>Step 7 – Initial End</a:t>
                      </a:r>
                      <a:r>
                        <a:rPr lang="en-US" sz="1400" b="1" baseline="0" dirty="0" smtClean="0"/>
                        <a:t> </a:t>
                      </a:r>
                      <a:r>
                        <a:rPr lang="en-US" sz="1400" b="1" dirty="0" smtClean="0"/>
                        <a:t>of</a:t>
                      </a:r>
                      <a:r>
                        <a:rPr lang="en-US" sz="1400" b="1" baseline="0" dirty="0" smtClean="0"/>
                        <a:t> </a:t>
                      </a:r>
                      <a:r>
                        <a:rPr lang="en-US" sz="1400" b="1" dirty="0" smtClean="0"/>
                        <a:t>Year</a:t>
                      </a:r>
                      <a:r>
                        <a:rPr lang="en-US" sz="1400" b="1" baseline="0" dirty="0" smtClean="0"/>
                        <a:t> Review &amp; Report</a:t>
                      </a:r>
                      <a:endParaRPr lang="en-US" sz="1400" b="1" dirty="0"/>
                    </a:p>
                  </a:txBody>
                  <a:tcPr anchor="ctr"/>
                </a:tc>
                <a:tc>
                  <a:txBody>
                    <a:bodyPr/>
                    <a:lstStyle/>
                    <a:p>
                      <a:pPr algn="ctr"/>
                      <a:r>
                        <a:rPr lang="en-US" sz="1200" dirty="0" smtClean="0"/>
                        <a:t>By April 20</a:t>
                      </a:r>
                      <a:endParaRPr lang="en-US" sz="1200" dirty="0"/>
                    </a:p>
                  </a:txBody>
                  <a:tcPr anchor="ctr"/>
                </a:tc>
                <a:tc>
                  <a:txBody>
                    <a:bodyPr/>
                    <a:lstStyle/>
                    <a:p>
                      <a:pPr marL="171450" indent="-171450" algn="l">
                        <a:buFont typeface="Arial"/>
                        <a:buChar char="•"/>
                      </a:pPr>
                      <a:r>
                        <a:rPr lang="en-US" sz="1000" kern="1200" dirty="0" smtClean="0">
                          <a:solidFill>
                            <a:schemeClr val="dk1"/>
                          </a:solidFill>
                          <a:effectLst/>
                          <a:latin typeface="+mn-lt"/>
                          <a:ea typeface="+mn-ea"/>
                          <a:cs typeface="+mn-cs"/>
                        </a:rPr>
                        <a:t>copy of the final ratings on the professional</a:t>
                      </a:r>
                      <a:r>
                        <a:rPr lang="en-US" sz="1000" kern="1200" baseline="0" dirty="0" smtClean="0">
                          <a:solidFill>
                            <a:schemeClr val="dk1"/>
                          </a:solidFill>
                          <a:effectLst/>
                          <a:latin typeface="+mn-lt"/>
                          <a:ea typeface="+mn-ea"/>
                          <a:cs typeface="+mn-cs"/>
                        </a:rPr>
                        <a:t> practices rubric</a:t>
                      </a:r>
                    </a:p>
                    <a:p>
                      <a:pPr marL="171450" indent="-171450" algn="l">
                        <a:buFont typeface="Arial"/>
                        <a:buChar char="•"/>
                      </a:pPr>
                      <a:r>
                        <a:rPr lang="en-US" sz="1000" dirty="0" smtClean="0"/>
                        <a:t>summary of strengths, weaknesses &amp; professional growth recommendations</a:t>
                      </a:r>
                    </a:p>
                    <a:p>
                      <a:pPr marL="171450" indent="-171450" algn="l">
                        <a:buFont typeface="Arial"/>
                        <a:buChar char="•"/>
                      </a:pPr>
                      <a:r>
                        <a:rPr lang="en-US" sz="1000" dirty="0" smtClean="0"/>
                        <a:t>dates of at least two classroom observations</a:t>
                      </a:r>
                    </a:p>
                    <a:p>
                      <a:pPr marL="171450" indent="-171450" algn="l">
                        <a:buFont typeface="Arial"/>
                        <a:buChar char="•"/>
                      </a:pPr>
                      <a:r>
                        <a:rPr lang="en-US" sz="1000" dirty="0" smtClean="0"/>
                        <a:t>employment</a:t>
                      </a:r>
                      <a:r>
                        <a:rPr lang="en-US" sz="1000" baseline="0" dirty="0" smtClean="0"/>
                        <a:t> recommendation</a:t>
                      </a:r>
                    </a:p>
                    <a:p>
                      <a:pPr marL="171450" indent="-171450" algn="l">
                        <a:buFont typeface="Arial"/>
                        <a:buChar char="•"/>
                      </a:pPr>
                      <a:r>
                        <a:rPr lang="en-US" sz="1000" baseline="0" dirty="0" smtClean="0"/>
                        <a:t>signatures</a:t>
                      </a:r>
                    </a:p>
                    <a:p>
                      <a:pPr marL="171450" indent="-171450" algn="l">
                        <a:buFont typeface="Arial"/>
                        <a:buChar char="•"/>
                      </a:pPr>
                      <a:r>
                        <a:rPr lang="en-US" sz="1000" baseline="0" dirty="0" smtClean="0"/>
                        <a:t>licensed staff member response, if any</a:t>
                      </a:r>
                      <a:endParaRPr lang="en-US" sz="1000" dirty="0"/>
                    </a:p>
                  </a:txBody>
                  <a:tcPr/>
                </a:tc>
              </a:tr>
              <a:tr h="1190148">
                <a:tc>
                  <a:txBody>
                    <a:bodyPr/>
                    <a:lstStyle/>
                    <a:p>
                      <a:pPr algn="l"/>
                      <a:r>
                        <a:rPr lang="en-US" sz="1400" b="1" dirty="0" smtClean="0"/>
                        <a:t>Step 8</a:t>
                      </a:r>
                      <a:r>
                        <a:rPr lang="en-US" sz="1400" b="1" baseline="0" dirty="0" smtClean="0"/>
                        <a:t> – </a:t>
                      </a:r>
                      <a:r>
                        <a:rPr lang="en-US" sz="1400" b="1" dirty="0" smtClean="0"/>
                        <a:t>Final</a:t>
                      </a:r>
                      <a:r>
                        <a:rPr lang="en-US" sz="1400" b="1" baseline="0" dirty="0" smtClean="0"/>
                        <a:t> </a:t>
                      </a:r>
                      <a:r>
                        <a:rPr lang="en-US" sz="1400" b="1" dirty="0" smtClean="0"/>
                        <a:t>End</a:t>
                      </a:r>
                      <a:r>
                        <a:rPr lang="en-US" sz="1400" b="1" baseline="0" dirty="0" smtClean="0"/>
                        <a:t> </a:t>
                      </a:r>
                      <a:r>
                        <a:rPr lang="en-US" sz="1400" b="1" dirty="0" smtClean="0"/>
                        <a:t>of</a:t>
                      </a:r>
                      <a:r>
                        <a:rPr lang="en-US" sz="1400" b="1" baseline="0" dirty="0" smtClean="0"/>
                        <a:t> </a:t>
                      </a:r>
                      <a:r>
                        <a:rPr lang="en-US" sz="1400" b="1" dirty="0" smtClean="0"/>
                        <a:t>Year</a:t>
                      </a:r>
                      <a:r>
                        <a:rPr lang="en-US" sz="1400" b="1" baseline="0" dirty="0" smtClean="0"/>
                        <a:t> Review &amp; Report</a:t>
                      </a:r>
                      <a:endParaRPr lang="en-US" sz="1400" b="1"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By May 15</a:t>
                      </a:r>
                    </a:p>
                  </a:txBody>
                  <a:tcPr anchor="ctr"/>
                </a:tc>
                <a:tc>
                  <a:txBody>
                    <a:bodyPr/>
                    <a:lstStyle/>
                    <a:p>
                      <a:pPr marL="171450" indent="-171450" algn="l">
                        <a:buFont typeface="Arial"/>
                        <a:buChar char="•"/>
                      </a:pPr>
                      <a:r>
                        <a:rPr lang="en-US" sz="1000" kern="1200" dirty="0" smtClean="0">
                          <a:solidFill>
                            <a:schemeClr val="dk1"/>
                          </a:solidFill>
                          <a:effectLst/>
                          <a:latin typeface="+mn-lt"/>
                          <a:ea typeface="+mn-ea"/>
                          <a:cs typeface="+mn-cs"/>
                        </a:rPr>
                        <a:t>copy of the final ratings on the Measures of Student</a:t>
                      </a:r>
                      <a:r>
                        <a:rPr lang="en-US" sz="1000" kern="1200" baseline="0" dirty="0" smtClean="0">
                          <a:solidFill>
                            <a:schemeClr val="dk1"/>
                          </a:solidFill>
                          <a:effectLst/>
                          <a:latin typeface="+mn-lt"/>
                          <a:ea typeface="+mn-ea"/>
                          <a:cs typeface="+mn-cs"/>
                        </a:rPr>
                        <a:t> Learning (MSLs) </a:t>
                      </a:r>
                    </a:p>
                    <a:p>
                      <a:pPr marL="171450" indent="-171450" algn="l">
                        <a:buFont typeface="Arial"/>
                        <a:buChar char="•"/>
                      </a:pPr>
                      <a:r>
                        <a:rPr lang="en-US" sz="1000" dirty="0" smtClean="0"/>
                        <a:t>final evaluation report including professional</a:t>
                      </a:r>
                      <a:r>
                        <a:rPr lang="en-US" sz="1000" baseline="0" dirty="0" smtClean="0"/>
                        <a:t> practice &amp; MSLs ratings and final overall rating</a:t>
                      </a:r>
                    </a:p>
                    <a:p>
                      <a:pPr marL="171450" indent="-171450" algn="l">
                        <a:buFont typeface="Arial"/>
                        <a:buChar char="•"/>
                      </a:pPr>
                      <a:r>
                        <a:rPr lang="en-US" sz="1000" baseline="0" dirty="0" smtClean="0"/>
                        <a:t>copy of initial End of Year Review Report</a:t>
                      </a:r>
                      <a:endParaRPr lang="en-US" sz="1000" dirty="0" smtClean="0"/>
                    </a:p>
                    <a:p>
                      <a:pPr marL="171450" indent="-171450" algn="l">
                        <a:buFont typeface="Arial"/>
                        <a:buChar char="•"/>
                      </a:pPr>
                      <a:r>
                        <a:rPr lang="en-US" sz="1000" baseline="0" dirty="0" smtClean="0"/>
                        <a:t>signatures</a:t>
                      </a:r>
                    </a:p>
                    <a:p>
                      <a:pPr marL="171450" indent="-171450" algn="l">
                        <a:buFont typeface="Arial"/>
                        <a:buChar char="•"/>
                      </a:pPr>
                      <a:r>
                        <a:rPr lang="en-US" sz="1000" baseline="0" dirty="0" smtClean="0"/>
                        <a:t>licensed staff member response, if any</a:t>
                      </a:r>
                      <a:endParaRPr lang="en-US" sz="1000" dirty="0"/>
                    </a:p>
                  </a:txBody>
                  <a:tcPr/>
                </a:tc>
              </a:tr>
            </a:tbl>
          </a:graphicData>
        </a:graphic>
      </p:graphicFrame>
    </p:spTree>
    <p:extLst>
      <p:ext uri="{BB962C8B-B14F-4D97-AF65-F5344CB8AC3E}">
        <p14:creationId xmlns:p14="http://schemas.microsoft.com/office/powerpoint/2010/main" val="1444635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776"/>
            <a:ext cx="8229600" cy="1020382"/>
          </a:xfrm>
        </p:spPr>
        <p:txBody>
          <a:bodyPr/>
          <a:lstStyle/>
          <a:p>
            <a:r>
              <a:rPr lang="en-US" dirty="0" smtClean="0"/>
              <a:t>Professional Practices – 50%</a:t>
            </a:r>
            <a:endParaRPr lang="en-US" dirty="0"/>
          </a:p>
        </p:txBody>
      </p:sp>
      <p:sp>
        <p:nvSpPr>
          <p:cNvPr id="3" name="Content Placeholder 2"/>
          <p:cNvSpPr>
            <a:spLocks noGrp="1"/>
          </p:cNvSpPr>
          <p:nvPr>
            <p:ph idx="1"/>
          </p:nvPr>
        </p:nvSpPr>
        <p:spPr>
          <a:xfrm>
            <a:off x="457200" y="959207"/>
            <a:ext cx="8229600" cy="5726077"/>
          </a:xfrm>
        </p:spPr>
        <p:txBody>
          <a:bodyPr>
            <a:noAutofit/>
          </a:bodyPr>
          <a:lstStyle/>
          <a:p>
            <a:pPr>
              <a:defRPr/>
            </a:pPr>
            <a:r>
              <a:rPr lang="en-US" sz="2000" b="1" dirty="0" smtClean="0">
                <a:solidFill>
                  <a:srgbClr val="000000"/>
                </a:solidFill>
              </a:rPr>
              <a:t>Evaluated using (data collected throughout cycle): </a:t>
            </a:r>
            <a:endParaRPr lang="en-US" sz="2000" b="1" dirty="0">
              <a:solidFill>
                <a:srgbClr val="000000"/>
              </a:solidFill>
            </a:endParaRPr>
          </a:p>
          <a:p>
            <a:pPr lvl="1">
              <a:defRPr/>
            </a:pPr>
            <a:r>
              <a:rPr lang="en-US" sz="1800" dirty="0">
                <a:solidFill>
                  <a:srgbClr val="000000"/>
                </a:solidFill>
              </a:rPr>
              <a:t>Observations; and</a:t>
            </a:r>
          </a:p>
          <a:p>
            <a:pPr lvl="1">
              <a:defRPr/>
            </a:pPr>
            <a:r>
              <a:rPr lang="en-US" sz="1800" dirty="0">
                <a:solidFill>
                  <a:srgbClr val="000000"/>
                </a:solidFill>
              </a:rPr>
              <a:t>At least one of the following: student perception measures, peer feedback, parent/guardian feedback, or review of lesson plans/student work samples. May include additional measures. </a:t>
            </a:r>
            <a:endParaRPr lang="en-US" sz="1800" dirty="0" smtClean="0">
              <a:solidFill>
                <a:srgbClr val="000000"/>
              </a:solidFill>
            </a:endParaRPr>
          </a:p>
          <a:p>
            <a:pPr>
              <a:defRPr/>
            </a:pPr>
            <a:r>
              <a:rPr lang="en-US" sz="2000" b="1" dirty="0" smtClean="0">
                <a:solidFill>
                  <a:srgbClr val="000000"/>
                </a:solidFill>
              </a:rPr>
              <a:t>Quality </a:t>
            </a:r>
            <a:r>
              <a:rPr lang="en-US" sz="2000" b="1" dirty="0">
                <a:solidFill>
                  <a:srgbClr val="000000"/>
                </a:solidFill>
              </a:rPr>
              <a:t>Standards I-</a:t>
            </a:r>
            <a:r>
              <a:rPr lang="en-US" sz="2000" b="1" dirty="0" smtClean="0">
                <a:solidFill>
                  <a:srgbClr val="000000"/>
                </a:solidFill>
              </a:rPr>
              <a:t>V (measured against rubric*):</a:t>
            </a:r>
            <a:endParaRPr lang="en-US" sz="2000" b="1" dirty="0">
              <a:solidFill>
                <a:srgbClr val="000000"/>
              </a:solidFill>
            </a:endParaRPr>
          </a:p>
          <a:p>
            <a:pPr marL="685800" lvl="1">
              <a:buFont typeface="+mj-lt"/>
              <a:buAutoNum type="romanUcPeriod"/>
              <a:defRPr/>
            </a:pPr>
            <a:r>
              <a:rPr lang="en-US" sz="1800" dirty="0">
                <a:solidFill>
                  <a:srgbClr val="000000"/>
                </a:solidFill>
              </a:rPr>
              <a:t>Mastery of content</a:t>
            </a:r>
          </a:p>
          <a:p>
            <a:pPr marL="685800" lvl="1">
              <a:buFont typeface="+mj-lt"/>
              <a:buAutoNum type="romanUcPeriod"/>
              <a:defRPr/>
            </a:pPr>
            <a:r>
              <a:rPr lang="en-US" sz="1800" dirty="0">
                <a:solidFill>
                  <a:srgbClr val="000000"/>
                </a:solidFill>
              </a:rPr>
              <a:t>Establish learning environment</a:t>
            </a:r>
          </a:p>
          <a:p>
            <a:pPr marL="685800" lvl="1">
              <a:buFont typeface="+mj-lt"/>
              <a:buAutoNum type="romanUcPeriod"/>
              <a:defRPr/>
            </a:pPr>
            <a:r>
              <a:rPr lang="en-US" sz="1800" dirty="0">
                <a:solidFill>
                  <a:srgbClr val="000000"/>
                </a:solidFill>
              </a:rPr>
              <a:t>Facilitate learning</a:t>
            </a:r>
          </a:p>
          <a:p>
            <a:pPr marL="685800" lvl="1">
              <a:buFont typeface="+mj-lt"/>
              <a:buAutoNum type="romanUcPeriod"/>
              <a:defRPr/>
            </a:pPr>
            <a:r>
              <a:rPr lang="en-US" sz="1800" dirty="0">
                <a:solidFill>
                  <a:srgbClr val="000000"/>
                </a:solidFill>
              </a:rPr>
              <a:t>Reflect on practice</a:t>
            </a:r>
          </a:p>
          <a:p>
            <a:pPr marL="685800" lvl="1">
              <a:buFont typeface="+mj-lt"/>
              <a:buAutoNum type="romanUcPeriod"/>
              <a:defRPr/>
            </a:pPr>
            <a:r>
              <a:rPr lang="en-US" sz="1800" dirty="0">
                <a:solidFill>
                  <a:srgbClr val="000000"/>
                </a:solidFill>
              </a:rPr>
              <a:t>Demonstrate </a:t>
            </a:r>
            <a:r>
              <a:rPr lang="en-US" sz="1800" dirty="0" smtClean="0">
                <a:solidFill>
                  <a:srgbClr val="000000"/>
                </a:solidFill>
              </a:rPr>
              <a:t>leadership</a:t>
            </a:r>
          </a:p>
          <a:p>
            <a:pPr>
              <a:defRPr/>
            </a:pPr>
            <a:r>
              <a:rPr lang="en-US" sz="2000" b="1" dirty="0"/>
              <a:t>Tier 1 Best Practices </a:t>
            </a:r>
            <a:r>
              <a:rPr lang="en-US" sz="2000" b="1" dirty="0" smtClean="0"/>
              <a:t>Alignment</a:t>
            </a:r>
          </a:p>
          <a:p>
            <a:pPr lvl="1"/>
            <a:r>
              <a:rPr lang="en-US" sz="1800" dirty="0"/>
              <a:t>Tier 1 Instruction Best Practices aligned with Educator Effectiveness Teacher Evaluation </a:t>
            </a:r>
            <a:r>
              <a:rPr lang="en-US" sz="1800" dirty="0" smtClean="0"/>
              <a:t>Rubric</a:t>
            </a:r>
          </a:p>
          <a:p>
            <a:pPr marL="400050">
              <a:buFont typeface="Lucida Grande"/>
              <a:buChar char="*"/>
            </a:pPr>
            <a:r>
              <a:rPr lang="en-US" sz="2000" dirty="0" smtClean="0"/>
              <a:t>All evaluation rubrics are available for download at the CDE Educator Effectiveness website at:</a:t>
            </a:r>
          </a:p>
          <a:p>
            <a:pPr marL="457200" lvl="1" indent="0">
              <a:buNone/>
            </a:pPr>
            <a:r>
              <a:rPr lang="en-US" sz="1600" dirty="0">
                <a:hlinkClick r:id="rId3"/>
              </a:rPr>
              <a:t>http://www.cde.state.co.us/educatoreffectiveness/statemodelevaluationsystem</a:t>
            </a:r>
            <a:endParaRPr lang="en-US" sz="1600" dirty="0"/>
          </a:p>
          <a:p>
            <a:pPr marL="457200" lvl="1" indent="0">
              <a:buNone/>
            </a:pPr>
            <a:endParaRPr lang="en-US" sz="1600" dirty="0"/>
          </a:p>
        </p:txBody>
      </p:sp>
    </p:spTree>
    <p:extLst>
      <p:ext uri="{BB962C8B-B14F-4D97-AF65-F5344CB8AC3E}">
        <p14:creationId xmlns:p14="http://schemas.microsoft.com/office/powerpoint/2010/main" val="1516068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Foundry">
    <a:majorFont>
      <a:latin typeface="Rockwell"/>
      <a:ea typeface=""/>
      <a:cs typeface=""/>
      <a:font script="Grek" typeface="Cambria"/>
      <a:font script="Cyrl" typeface="Cambria"/>
      <a:font script="Jpan" typeface="ＭＳ 明朝"/>
      <a:font script="Hang" typeface="바탕"/>
      <a:font script="Hans" typeface="华文新魏"/>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ＭＳ 明朝"/>
      <a:font script="Hang" typeface="바탕"/>
      <a:font script="Hans" typeface="华文新魏"/>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Override>
</file>

<file path=docProps/app.xml><?xml version="1.0" encoding="utf-8"?>
<Properties xmlns="http://schemas.openxmlformats.org/officeDocument/2006/extended-properties" xmlns:vt="http://schemas.openxmlformats.org/officeDocument/2006/docPropsVTypes">
  <Template/>
  <TotalTime>4178</TotalTime>
  <Words>8085</Words>
  <Application>Microsoft Office PowerPoint</Application>
  <PresentationFormat>On-screen Show (4:3)</PresentationFormat>
  <Paragraphs>1013</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SVVSD Educator Effectiveness Orientation</vt:lpstr>
      <vt:lpstr>Evaluation System Resources</vt:lpstr>
      <vt:lpstr>SB 10-191 – Overview Educator Effectiveness </vt:lpstr>
      <vt:lpstr>Five Key Priorities</vt:lpstr>
      <vt:lpstr>Teacher Evaluation System</vt:lpstr>
      <vt:lpstr>Annual Evaluation Cycle</vt:lpstr>
      <vt:lpstr>PowerPoint Presentation</vt:lpstr>
      <vt:lpstr>PowerPoint Presentation</vt:lpstr>
      <vt:lpstr>Professional Practices – 50%</vt:lpstr>
      <vt:lpstr>Rubric Structure and Rating Levels </vt:lpstr>
      <vt:lpstr>Rating Rule for Individual Elements</vt:lpstr>
      <vt:lpstr>Rubric Rating Levels</vt:lpstr>
      <vt:lpstr>Scoring Individual Standards</vt:lpstr>
      <vt:lpstr>Converting Standards Ratings</vt:lpstr>
      <vt:lpstr>Calculating Overall Professional Practices  Score &amp; Rating</vt:lpstr>
      <vt:lpstr>Measures of Student Learning – 50%</vt:lpstr>
      <vt:lpstr>Measures of Student Learning </vt:lpstr>
      <vt:lpstr>Measures of Student Learning</vt:lpstr>
      <vt:lpstr>MSLs Rating Levels &amp; Rubric Scores</vt:lpstr>
      <vt:lpstr>Scoring Individual MSLs</vt:lpstr>
      <vt:lpstr>Scoring Individual MSLs</vt:lpstr>
      <vt:lpstr>Scoring Individual MSLs</vt:lpstr>
      <vt:lpstr>Calculating Overall MSLs Rating</vt:lpstr>
      <vt:lpstr>Converting Overall MSLs Rating</vt:lpstr>
      <vt:lpstr>Teacher Evaluation Ratings Decision Framework</vt:lpstr>
      <vt:lpstr>PowerPoint Presentation</vt:lpstr>
      <vt:lpstr>BloomBoard Online Evaluation  Management System </vt:lpstr>
      <vt:lpstr>Rubric Assignments</vt:lpstr>
      <vt:lpstr>PowerPoint Presentation</vt:lpstr>
      <vt:lpstr>PowerPoint Presentation</vt:lpstr>
      <vt:lpstr>BloomBoard Login URL</vt:lpstr>
      <vt:lpstr> Questions / Discussion</vt:lpstr>
    </vt:vector>
  </TitlesOfParts>
  <Company>SVVSD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SVVSD Educator Effectiveness Orientation</dc:title>
  <dc:creator>David Burnison</dc:creator>
  <cp:lastModifiedBy>Burkett, Kay [CO]</cp:lastModifiedBy>
  <cp:revision>808</cp:revision>
  <cp:lastPrinted>2014-08-07T13:34:32Z</cp:lastPrinted>
  <dcterms:created xsi:type="dcterms:W3CDTF">2013-08-01T13:54:10Z</dcterms:created>
  <dcterms:modified xsi:type="dcterms:W3CDTF">2015-01-08T16:12:09Z</dcterms:modified>
</cp:coreProperties>
</file>